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8" r:id="rId1"/>
  </p:sldMasterIdLst>
  <p:notesMasterIdLst>
    <p:notesMasterId r:id="rId24"/>
  </p:notesMasterIdLst>
  <p:handoutMasterIdLst>
    <p:handoutMasterId r:id="rId25"/>
  </p:handoutMasterIdLst>
  <p:sldIdLst>
    <p:sldId id="504" r:id="rId2"/>
    <p:sldId id="477" r:id="rId3"/>
    <p:sldId id="506" r:id="rId4"/>
    <p:sldId id="548" r:id="rId5"/>
    <p:sldId id="510" r:id="rId6"/>
    <p:sldId id="511" r:id="rId7"/>
    <p:sldId id="512" r:id="rId8"/>
    <p:sldId id="513" r:id="rId9"/>
    <p:sldId id="528" r:id="rId10"/>
    <p:sldId id="529" r:id="rId11"/>
    <p:sldId id="516" r:id="rId12"/>
    <p:sldId id="517" r:id="rId13"/>
    <p:sldId id="530" r:id="rId14"/>
    <p:sldId id="531" r:id="rId15"/>
    <p:sldId id="532" r:id="rId16"/>
    <p:sldId id="533" r:id="rId17"/>
    <p:sldId id="534" r:id="rId18"/>
    <p:sldId id="535" r:id="rId19"/>
    <p:sldId id="536" r:id="rId20"/>
    <p:sldId id="549" r:id="rId21"/>
    <p:sldId id="550" r:id="rId22"/>
    <p:sldId id="527" r:id="rId23"/>
  </p:sldIdLst>
  <p:sldSz cx="9144000" cy="5143500" type="screen16x9"/>
  <p:notesSz cx="6985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CFE9"/>
    <a:srgbClr val="7B7B79"/>
    <a:srgbClr val="00104D"/>
    <a:srgbClr val="1E89C5"/>
    <a:srgbClr val="9CDCD9"/>
    <a:srgbClr val="393B3D"/>
    <a:srgbClr val="730000"/>
    <a:srgbClr val="DB001E"/>
    <a:srgbClr val="E9D3D7"/>
    <a:srgbClr val="898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0" autoAdjust="0"/>
    <p:restoredTop sz="99281" autoAdjust="0"/>
  </p:normalViewPr>
  <p:slideViewPr>
    <p:cSldViewPr snapToGrid="0">
      <p:cViewPr>
        <p:scale>
          <a:sx n="120" d="100"/>
          <a:sy n="120" d="100"/>
        </p:scale>
        <p:origin x="-240" y="-72"/>
      </p:cViewPr>
      <p:guideLst>
        <p:guide orient="horz" pos="495"/>
        <p:guide orient="horz" pos="1287"/>
        <p:guide orient="horz" pos="3134"/>
        <p:guide orient="horz" pos="2803"/>
        <p:guide orient="horz" pos="861"/>
        <p:guide pos="296"/>
        <p:guide pos="5473"/>
        <p:guide pos="2880"/>
        <p:guide pos="54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3786" y="-78"/>
      </p:cViewPr>
      <p:guideLst>
        <p:guide orient="horz" pos="5662"/>
        <p:guide pos="24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idx="1"/>
          </p:nvPr>
        </p:nvSpPr>
        <p:spPr>
          <a:xfrm>
            <a:off x="5456400" y="8987723"/>
            <a:ext cx="1235028" cy="271593"/>
          </a:xfrm>
          <a:prstGeom prst="rect">
            <a:avLst/>
          </a:prstGeom>
        </p:spPr>
        <p:txBody>
          <a:bodyPr vert="horz" lIns="92860" tIns="46430" rIns="92860" bIns="46430" rtlCol="0" anchor="b"/>
          <a:lstStyle>
            <a:lvl1pPr marL="0" algn="r" defTabSz="928593" rtl="0" eaLnBrk="1" latinLnBrk="0" hangingPunct="1">
              <a:defRPr lang="en-US" sz="800" kern="1200" smtClean="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defRPr>
            </a:lvl1pPr>
          </a:lstStyle>
          <a:p>
            <a:fld id="{E831FD69-BB7F-48A9-AD3C-0905D51AD404}" type="datetime3">
              <a:rPr lang="en-US" smtClean="0"/>
              <a:pPr/>
              <a:t>16 November 2012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293574" y="8987723"/>
            <a:ext cx="1245153" cy="271593"/>
          </a:xfrm>
          <a:prstGeom prst="rect">
            <a:avLst/>
          </a:prstGeom>
        </p:spPr>
        <p:txBody>
          <a:bodyPr vert="horz" lIns="92860" tIns="46430" rIns="92860" bIns="46430" rtlCol="0" anchor="b"/>
          <a:lstStyle>
            <a:lvl1pPr algn="l">
              <a:defRPr sz="800">
                <a:solidFill>
                  <a:schemeClr val="tx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HP Confidential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182203" y="8987723"/>
            <a:ext cx="607251" cy="271593"/>
          </a:xfrm>
          <a:prstGeom prst="rect">
            <a:avLst/>
          </a:prstGeom>
        </p:spPr>
        <p:txBody>
          <a:bodyPr vert="horz" lIns="92860" tIns="46430" rIns="92860" bIns="46430" rtlCol="0" anchor="b"/>
          <a:lstStyle>
            <a:lvl1pPr marL="0" algn="ctr" defTabSz="928593" rtl="0" eaLnBrk="1" latinLnBrk="0" hangingPunct="1">
              <a:defRPr lang="en-US" sz="800" kern="1200" smtClean="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defRPr>
            </a:lvl1pPr>
          </a:lstStyle>
          <a:p>
            <a:fld id="{84B04522-5E79-4620-978F-683F5015A6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Header Placeholder 1"/>
          <p:cNvSpPr>
            <a:spLocks noGrp="1"/>
          </p:cNvSpPr>
          <p:nvPr>
            <p:ph type="hdr" sz="quarter"/>
          </p:nvPr>
        </p:nvSpPr>
        <p:spPr>
          <a:xfrm>
            <a:off x="293574" y="30231"/>
            <a:ext cx="3026833" cy="463550"/>
          </a:xfrm>
          <a:prstGeom prst="rect">
            <a:avLst/>
          </a:prstGeom>
        </p:spPr>
        <p:txBody>
          <a:bodyPr vert="horz" lIns="92860" tIns="46430" rIns="92860" bIns="46430" rtlCol="0"/>
          <a:lstStyle>
            <a:lvl1pPr algn="l">
              <a:defRPr sz="1200">
                <a:latin typeface="Futura Bk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12319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93574" y="30231"/>
            <a:ext cx="3026833" cy="463550"/>
          </a:xfrm>
          <a:prstGeom prst="rect">
            <a:avLst/>
          </a:prstGeom>
        </p:spPr>
        <p:txBody>
          <a:bodyPr vert="horz" lIns="92860" tIns="46430" rIns="92860" bIns="46430" rtlCol="0"/>
          <a:lstStyle>
            <a:lvl1pPr algn="l">
              <a:defRPr sz="1200">
                <a:latin typeface="Futura Bk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56400" y="8987723"/>
            <a:ext cx="1235028" cy="271593"/>
          </a:xfrm>
          <a:prstGeom prst="rect">
            <a:avLst/>
          </a:prstGeom>
        </p:spPr>
        <p:txBody>
          <a:bodyPr vert="horz" lIns="92860" tIns="46430" rIns="92860" bIns="46430" rtlCol="0" anchor="b"/>
          <a:lstStyle>
            <a:lvl1pPr marL="0" algn="r" defTabSz="928593" rtl="0" eaLnBrk="1" latinLnBrk="0" hangingPunct="1">
              <a:defRPr lang="en-US" sz="800" kern="1200" smtClean="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defRPr>
            </a:lvl1pPr>
          </a:lstStyle>
          <a:p>
            <a:fld id="{E831FD69-BB7F-48A9-AD3C-0905D51AD404}" type="datetime3">
              <a:rPr lang="en-US" smtClean="0"/>
              <a:pPr/>
              <a:t>16 November 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5325"/>
            <a:ext cx="617855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60" tIns="46430" rIns="92860" bIns="4643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93575" y="4403725"/>
            <a:ext cx="6397856" cy="4171950"/>
          </a:xfrm>
          <a:prstGeom prst="rect">
            <a:avLst/>
          </a:prstGeom>
        </p:spPr>
        <p:txBody>
          <a:bodyPr vert="horz" lIns="92860" tIns="46430" rIns="92860" bIns="4643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93574" y="8987723"/>
            <a:ext cx="1245153" cy="271593"/>
          </a:xfrm>
          <a:prstGeom prst="rect">
            <a:avLst/>
          </a:prstGeom>
        </p:spPr>
        <p:txBody>
          <a:bodyPr vert="horz" lIns="92860" tIns="46430" rIns="92860" bIns="46430" rtlCol="0" anchor="b"/>
          <a:lstStyle>
            <a:lvl1pPr algn="l">
              <a:defRPr sz="800">
                <a:solidFill>
                  <a:schemeClr val="tx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182203" y="8987723"/>
            <a:ext cx="607251" cy="271593"/>
          </a:xfrm>
          <a:prstGeom prst="rect">
            <a:avLst/>
          </a:prstGeom>
        </p:spPr>
        <p:txBody>
          <a:bodyPr vert="horz" lIns="92860" tIns="46430" rIns="92860" bIns="46430" rtlCol="0" anchor="b"/>
          <a:lstStyle>
            <a:lvl1pPr marL="0" algn="ctr" defTabSz="928593" rtl="0" eaLnBrk="1" latinLnBrk="0" hangingPunct="1">
              <a:defRPr lang="en-US" sz="800" kern="1200" smtClean="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defRPr>
            </a:lvl1pPr>
          </a:lstStyle>
          <a:p>
            <a:fld id="{84B04522-5E79-4620-978F-683F5015A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04367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Futura Bk" pitchFamily="34" charset="0"/>
        <a:ea typeface="+mn-ea"/>
        <a:cs typeface="+mn-cs"/>
      </a:defRPr>
    </a:lvl1pPr>
    <a:lvl2pPr marL="168275" indent="0" algn="l" defTabSz="914400" rtl="0" eaLnBrk="1" latinLnBrk="0" hangingPunct="1">
      <a:defRPr sz="1000" kern="1200">
        <a:solidFill>
          <a:schemeClr val="tx1"/>
        </a:solidFill>
        <a:latin typeface="Futura Bk" pitchFamily="34" charset="0"/>
        <a:ea typeface="+mn-ea"/>
        <a:cs typeface="+mn-cs"/>
      </a:defRPr>
    </a:lvl2pPr>
    <a:lvl3pPr marL="347663" indent="0" algn="l" defTabSz="914400" rtl="0" eaLnBrk="1" latinLnBrk="0" hangingPunct="1">
      <a:defRPr sz="1000" kern="1200">
        <a:solidFill>
          <a:schemeClr val="tx1"/>
        </a:solidFill>
        <a:latin typeface="Futura Bk" pitchFamily="34" charset="0"/>
        <a:ea typeface="+mn-ea"/>
        <a:cs typeface="+mn-cs"/>
      </a:defRPr>
    </a:lvl3pPr>
    <a:lvl4pPr marL="457200" indent="0" algn="l" defTabSz="914400" rtl="0" eaLnBrk="1" latinLnBrk="0" hangingPunct="1">
      <a:defRPr sz="1000" kern="1200">
        <a:solidFill>
          <a:schemeClr val="tx1"/>
        </a:solidFill>
        <a:latin typeface="Futura Bk" pitchFamily="34" charset="0"/>
        <a:ea typeface="+mn-ea"/>
        <a:cs typeface="+mn-cs"/>
      </a:defRPr>
    </a:lvl4pPr>
    <a:lvl5pPr marL="517525" indent="0" algn="l" defTabSz="914400" rtl="0" eaLnBrk="1" latinLnBrk="0" hangingPunct="1">
      <a:defRPr sz="1000" kern="1200">
        <a:solidFill>
          <a:schemeClr val="tx1"/>
        </a:solidFill>
        <a:latin typeface="Futura Bk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16 November 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16 November 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395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Slide - No Verb + 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499749" y="4260044"/>
            <a:ext cx="29068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kern="1200" dirty="0" smtClean="0">
                <a:solidFill>
                  <a:schemeClr val="bg1"/>
                </a:solidFill>
                <a:effectLst/>
                <a:latin typeface="HPFutura Book" pitchFamily="50" charset="0"/>
                <a:ea typeface="+mn-ea"/>
                <a:cs typeface="+mn-cs"/>
              </a:rPr>
              <a:t>THE </a:t>
            </a:r>
            <a:r>
              <a:rPr lang="en-US" sz="1600" b="0" i="1" kern="1200" dirty="0" smtClean="0">
                <a:solidFill>
                  <a:schemeClr val="bg1"/>
                </a:solidFill>
                <a:effectLst/>
                <a:latin typeface="HPFutura Heavy" pitchFamily="50" charset="0"/>
                <a:ea typeface="+mn-ea"/>
                <a:cs typeface="+mn-cs"/>
              </a:rPr>
              <a:t>INSTANT-ON</a:t>
            </a:r>
            <a:br>
              <a:rPr lang="en-US" sz="1600" b="0" i="1" kern="1200" dirty="0" smtClean="0">
                <a:solidFill>
                  <a:schemeClr val="bg1"/>
                </a:solidFill>
                <a:effectLst/>
                <a:latin typeface="HPFutura Heavy" pitchFamily="50" charset="0"/>
                <a:ea typeface="+mn-ea"/>
                <a:cs typeface="+mn-cs"/>
              </a:rPr>
            </a:br>
            <a:r>
              <a:rPr lang="en-US" sz="1600" b="0" i="1" kern="1200" dirty="0" smtClean="0">
                <a:solidFill>
                  <a:schemeClr val="bg1"/>
                </a:solidFill>
                <a:effectLst/>
                <a:latin typeface="HPFutura Heavy" pitchFamily="50" charset="0"/>
                <a:ea typeface="+mn-ea"/>
                <a:cs typeface="+mn-cs"/>
              </a:rPr>
              <a:t>	ENTERPRISE </a:t>
            </a:r>
            <a:r>
              <a:rPr lang="en-US" sz="1600" i="1" kern="1200" dirty="0" smtClean="0">
                <a:solidFill>
                  <a:schemeClr val="bg1"/>
                </a:solidFill>
                <a:effectLst/>
                <a:latin typeface="HPFutura Book" pitchFamily="50" charset="0"/>
                <a:ea typeface="+mn-ea"/>
                <a:cs typeface="+mn-cs"/>
              </a:rPr>
              <a:t>IS HERE</a:t>
            </a:r>
            <a:endParaRPr lang="en-AU" sz="1600" i="1" kern="1200" dirty="0">
              <a:solidFill>
                <a:schemeClr val="bg1"/>
              </a:solidFill>
              <a:effectLst/>
              <a:latin typeface="HPFutura Book" pitchFamily="50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61950" y="485775"/>
            <a:ext cx="70008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000" i="1" dirty="0" smtClean="0">
                <a:solidFill>
                  <a:schemeClr val="bg1"/>
                </a:solidFill>
                <a:latin typeface="+mj-lt"/>
              </a:rPr>
              <a:t>ALL MODERN.</a:t>
            </a:r>
          </a:p>
          <a:p>
            <a:r>
              <a:rPr lang="en-AU" sz="5000" i="1" dirty="0" smtClean="0">
                <a:solidFill>
                  <a:schemeClr val="bg1"/>
                </a:solidFill>
                <a:latin typeface="+mj-lt"/>
              </a:rPr>
              <a:t>ALL STANDARD.</a:t>
            </a:r>
          </a:p>
          <a:p>
            <a:r>
              <a:rPr lang="en-AU" sz="5000" i="1" dirty="0" smtClean="0">
                <a:solidFill>
                  <a:schemeClr val="bg1"/>
                </a:solidFill>
                <a:latin typeface="+mj-lt"/>
              </a:rPr>
              <a:t>ALL NONSTOP.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8169264" y="4730851"/>
            <a:ext cx="806472" cy="253799"/>
            <a:chOff x="7642392" y="4384225"/>
            <a:chExt cx="1244381" cy="391610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163" y="4384225"/>
              <a:ext cx="391610" cy="39161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2392" y="4400118"/>
              <a:ext cx="539582" cy="356124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 userDrawn="1"/>
          </p:nvCxnSpPr>
          <p:spPr>
            <a:xfrm>
              <a:off x="8343900" y="4390593"/>
              <a:ext cx="0" cy="375717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2"/>
          <p:cNvSpPr>
            <a:spLocks noGrp="1"/>
          </p:cNvSpPr>
          <p:nvPr>
            <p:ph sz="quarter" idx="18"/>
          </p:nvPr>
        </p:nvSpPr>
        <p:spPr>
          <a:xfrm>
            <a:off x="365760" y="1583473"/>
            <a:ext cx="8348472" cy="303196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kumimoji="0" lang="en-US" sz="2800" b="0" i="0" u="none" strike="noStrike" cap="all" spc="0" normalizeH="0" baseline="0" dirty="0" smtClean="0">
                <a:ln>
                  <a:noFill/>
                </a:ln>
                <a:effectLst/>
                <a:uLnTx/>
                <a:uFillTx/>
                <a:latin typeface="Futura Bk" pitchFamily="34" charset="0"/>
                <a:ea typeface="+mj-ea"/>
                <a:cs typeface="+mj-cs"/>
              </a:defRPr>
            </a:lvl1pPr>
          </a:lstStyle>
          <a:p>
            <a:pPr marL="0" lvl="0" indent="0">
              <a:lnSpc>
                <a:spcPts val="3300"/>
              </a:lnSpc>
              <a:spcBef>
                <a:spcPct val="0"/>
              </a:spcBef>
              <a:buNone/>
            </a:pPr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1172268"/>
            <a:ext cx="8370380" cy="2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placeholder here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kumimoji="0" lang="en-US" sz="2800" b="0" i="0" u="none" strike="noStrike" cap="all" spc="0" normalizeH="0" baseline="0" dirty="0" smtClean="0">
                <a:ln>
                  <a:noFill/>
                </a:ln>
                <a:effectLst/>
                <a:uLnTx/>
                <a:uFillTx/>
                <a:latin typeface="Futura Bk" pitchFamily="34" charset="0"/>
                <a:ea typeface="+mj-ea"/>
                <a:cs typeface="+mj-cs"/>
              </a:defRPr>
            </a:lvl1pPr>
          </a:lstStyle>
          <a:p>
            <a:pPr marL="0" lvl="0" indent="0">
              <a:lnSpc>
                <a:spcPts val="3300"/>
              </a:lnSpc>
              <a:spcBef>
                <a:spcPct val="0"/>
              </a:spcBef>
              <a:buNone/>
            </a:pPr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1172268"/>
            <a:ext cx="8370380" cy="2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placeholder here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kumimoji="0" lang="en-US" sz="2800" b="0" i="0" u="none" strike="noStrike" cap="all" spc="0" normalizeH="0" baseline="0" dirty="0" smtClean="0">
                <a:ln>
                  <a:noFill/>
                </a:ln>
                <a:effectLst/>
                <a:uLnTx/>
                <a:uFillTx/>
                <a:latin typeface="Futura Bk" pitchFamily="34" charset="0"/>
                <a:ea typeface="+mj-ea"/>
                <a:cs typeface="+mj-cs"/>
              </a:defRPr>
            </a:lvl1pPr>
          </a:lstStyle>
          <a:p>
            <a:pPr marL="0" lvl="0" indent="0">
              <a:lnSpc>
                <a:spcPts val="3300"/>
              </a:lnSpc>
              <a:spcBef>
                <a:spcPct val="0"/>
              </a:spcBef>
              <a:buNone/>
            </a:pPr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ine, Subtitle and Content + Gradient 13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 userDrawn="1"/>
        </p:nvSpPr>
        <p:spPr>
          <a:xfrm>
            <a:off x="7917542" y="0"/>
            <a:ext cx="122645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gradFill>
            <a:gsLst>
              <a:gs pos="0">
                <a:srgbClr val="1E89C5"/>
              </a:gs>
              <a:gs pos="100000">
                <a:srgbClr val="00104D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759965"/>
            <a:ext cx="8370380" cy="2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placeholder here</a:t>
            </a:r>
          </a:p>
        </p:txBody>
      </p:sp>
      <p:sp>
        <p:nvSpPr>
          <p:cNvPr id="23" name="Title 8"/>
          <p:cNvSpPr>
            <a:spLocks noGrp="1"/>
          </p:cNvSpPr>
          <p:nvPr>
            <p:ph type="title" hasCustomPrompt="1"/>
          </p:nvPr>
        </p:nvSpPr>
        <p:spPr>
          <a:xfrm>
            <a:off x="339725" y="304710"/>
            <a:ext cx="8375650" cy="4698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latin typeface="Futura Bk" pitchFamily="34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 smtClean="0"/>
              <a:t>Single Line Title</a:t>
            </a:r>
            <a:endParaRPr lang="en-US" dirty="0"/>
          </a:p>
        </p:txBody>
      </p:sp>
      <p:sp>
        <p:nvSpPr>
          <p:cNvPr id="11" name="Content Placeholder 12"/>
          <p:cNvSpPr>
            <a:spLocks noGrp="1"/>
          </p:cNvSpPr>
          <p:nvPr>
            <p:ph sz="quarter" idx="18"/>
          </p:nvPr>
        </p:nvSpPr>
        <p:spPr>
          <a:xfrm>
            <a:off x="365760" y="1196817"/>
            <a:ext cx="7863840" cy="338328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671529" y="4730851"/>
            <a:ext cx="351831" cy="253799"/>
            <a:chOff x="8343900" y="4384225"/>
            <a:chExt cx="542873" cy="391610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163" y="4384225"/>
              <a:ext cx="391610" cy="391610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 userDrawn="1"/>
          </p:nvCxnSpPr>
          <p:spPr>
            <a:xfrm>
              <a:off x="8343900" y="4390593"/>
              <a:ext cx="0" cy="375717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892" y="4744284"/>
            <a:ext cx="606637" cy="24036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ine with Subtitle + Gradient 13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 userDrawn="1"/>
        </p:nvSpPr>
        <p:spPr>
          <a:xfrm>
            <a:off x="7917542" y="0"/>
            <a:ext cx="122645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gradFill>
            <a:gsLst>
              <a:gs pos="0">
                <a:srgbClr val="1E89C5"/>
              </a:gs>
              <a:gs pos="100000">
                <a:srgbClr val="00104D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759965"/>
            <a:ext cx="8370380" cy="2949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placeholder here</a:t>
            </a:r>
          </a:p>
        </p:txBody>
      </p:sp>
      <p:sp>
        <p:nvSpPr>
          <p:cNvPr id="22" name="Title 8"/>
          <p:cNvSpPr>
            <a:spLocks noGrp="1"/>
          </p:cNvSpPr>
          <p:nvPr>
            <p:ph type="title" hasCustomPrompt="1"/>
          </p:nvPr>
        </p:nvSpPr>
        <p:spPr>
          <a:xfrm>
            <a:off x="339725" y="304710"/>
            <a:ext cx="8375650" cy="4698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Single Line Title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671529" y="4730851"/>
            <a:ext cx="351831" cy="253799"/>
            <a:chOff x="8343900" y="4384225"/>
            <a:chExt cx="542873" cy="391610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163" y="4384225"/>
              <a:ext cx="391610" cy="391610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 userDrawn="1"/>
          </p:nvCxnSpPr>
          <p:spPr>
            <a:xfrm>
              <a:off x="8343900" y="4390593"/>
              <a:ext cx="0" cy="375717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892" y="4744284"/>
            <a:ext cx="606637" cy="24036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ine Only + Gradient 13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 userDrawn="1"/>
        </p:nvSpPr>
        <p:spPr>
          <a:xfrm>
            <a:off x="7917542" y="0"/>
            <a:ext cx="1226457" cy="5143500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gradFill>
            <a:gsLst>
              <a:gs pos="0">
                <a:srgbClr val="1E89C5"/>
              </a:gs>
              <a:gs pos="100000">
                <a:srgbClr val="00104D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8"/>
          <p:cNvSpPr>
            <a:spLocks noGrp="1"/>
          </p:cNvSpPr>
          <p:nvPr>
            <p:ph type="title" hasCustomPrompt="1"/>
          </p:nvPr>
        </p:nvSpPr>
        <p:spPr>
          <a:xfrm>
            <a:off x="339725" y="304710"/>
            <a:ext cx="8375650" cy="4698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Single Line Title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ing Slide">
    <p:bg>
      <p:bgPr>
        <a:gradFill>
          <a:gsLst>
            <a:gs pos="15000">
              <a:srgbClr val="1E89C5"/>
            </a:gs>
            <a:gs pos="85000">
              <a:srgbClr val="00104D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444" y="1203008"/>
            <a:ext cx="1085110" cy="10851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358" y="-17462"/>
            <a:ext cx="1943642" cy="2951162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147038" y="2633501"/>
            <a:ext cx="535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kern="1200" dirty="0" smtClean="0">
                <a:solidFill>
                  <a:schemeClr val="bg1"/>
                </a:solidFill>
                <a:effectLst/>
                <a:latin typeface="HPFutura Book" pitchFamily="50" charset="0"/>
                <a:ea typeface="+mn-ea"/>
                <a:cs typeface="+mn-cs"/>
              </a:rPr>
              <a:t>THE </a:t>
            </a:r>
            <a:r>
              <a:rPr lang="en-US" sz="2400" b="0" i="1" kern="1200" dirty="0" smtClean="0">
                <a:solidFill>
                  <a:schemeClr val="bg1"/>
                </a:solidFill>
                <a:effectLst/>
                <a:latin typeface="HPFutura Heavy" pitchFamily="50" charset="0"/>
                <a:ea typeface="+mn-ea"/>
                <a:cs typeface="+mn-cs"/>
              </a:rPr>
              <a:t>INSTANT-ON ENTERPRISE </a:t>
            </a:r>
            <a:r>
              <a:rPr lang="en-US" sz="2400" i="1" kern="1200" dirty="0" smtClean="0">
                <a:solidFill>
                  <a:schemeClr val="bg1"/>
                </a:solidFill>
                <a:effectLst/>
                <a:latin typeface="HPFutura Book" pitchFamily="50" charset="0"/>
                <a:ea typeface="+mn-ea"/>
                <a:cs typeface="+mn-cs"/>
              </a:rPr>
              <a:t>IS HERE</a:t>
            </a:r>
            <a:endParaRPr lang="en-AU" sz="2400" i="1" kern="1200" dirty="0">
              <a:solidFill>
                <a:schemeClr val="bg1"/>
              </a:solidFill>
              <a:effectLst/>
              <a:latin typeface="HPFutura Book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8922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Lin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6888" y="613983"/>
            <a:ext cx="8370380" cy="3017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7B7B79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8"/>
          <p:cNvSpPr>
            <a:spLocks noGrp="1"/>
          </p:cNvSpPr>
          <p:nvPr>
            <p:ph type="title"/>
          </p:nvPr>
        </p:nvSpPr>
        <p:spPr>
          <a:xfrm>
            <a:off x="237744" y="219455"/>
            <a:ext cx="8375650" cy="377190"/>
          </a:xfrm>
          <a:prstGeom prst="rect">
            <a:avLst/>
          </a:prstGeom>
        </p:spPr>
        <p:txBody>
          <a:bodyPr anchor="t"/>
          <a:lstStyle>
            <a:lvl1pPr>
              <a:defRPr lang="en-US" sz="2800" dirty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256032" y="1160145"/>
            <a:ext cx="7662672" cy="24894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000"/>
              </a:spcBef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342900" indent="-1143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80000"/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 marL="571500" indent="-168275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Futura Bk" pitchFamily="34" charset="0"/>
              <a:buChar char="−"/>
              <a:defRPr sz="1200">
                <a:solidFill>
                  <a:schemeClr val="bg1"/>
                </a:solidFill>
              </a:defRPr>
            </a:lvl3pPr>
            <a:lvl4pPr marL="800100" indent="-1143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80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1028700" indent="-174625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Futura Bk" pitchFamily="34" charset="0"/>
              <a:buChar char="−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771844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Verb">
    <p:bg>
      <p:bgPr>
        <a:gradFill>
          <a:gsLst>
            <a:gs pos="15000">
              <a:srgbClr val="1E89C5"/>
            </a:gs>
            <a:gs pos="85000">
              <a:srgbClr val="00104D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57089" y="2571750"/>
            <a:ext cx="4481611" cy="8001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>
                <a:solidFill>
                  <a:schemeClr val="bg1"/>
                </a:solidFill>
                <a:latin typeface="Futura B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</a:t>
            </a:r>
          </a:p>
          <a:p>
            <a:r>
              <a:rPr lang="en-US" dirty="0" smtClean="0"/>
              <a:t>Title</a:t>
            </a:r>
          </a:p>
        </p:txBody>
      </p:sp>
      <p:sp>
        <p:nvSpPr>
          <p:cNvPr id="12" name="Title 10"/>
          <p:cNvSpPr>
            <a:spLocks noGrp="1"/>
          </p:cNvSpPr>
          <p:nvPr>
            <p:ph type="title" hasCustomPrompt="1"/>
          </p:nvPr>
        </p:nvSpPr>
        <p:spPr bwMode="black">
          <a:xfrm>
            <a:off x="316015" y="743932"/>
            <a:ext cx="5299926" cy="98821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lnSpc>
                <a:spcPct val="100000"/>
              </a:lnSpc>
              <a:defRPr lang="en-US" sz="3200" i="1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>
              <a:lnSpc>
                <a:spcPts val="4300"/>
              </a:lnSpc>
              <a:spcBef>
                <a:spcPts val="0"/>
              </a:spcBef>
            </a:pPr>
            <a:r>
              <a:rPr lang="en-US" strike="noStrike" dirty="0" smtClean="0"/>
              <a:t>Presentation Title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- No Verb">
    <p:bg>
      <p:bgPr>
        <a:gradFill>
          <a:gsLst>
            <a:gs pos="15000">
              <a:srgbClr val="1E89C5"/>
            </a:gs>
            <a:gs pos="85000">
              <a:srgbClr val="00104D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itle 10"/>
          <p:cNvSpPr>
            <a:spLocks noGrp="1"/>
          </p:cNvSpPr>
          <p:nvPr>
            <p:ph type="title" hasCustomPrompt="1"/>
          </p:nvPr>
        </p:nvSpPr>
        <p:spPr bwMode="black">
          <a:xfrm>
            <a:off x="316015" y="860137"/>
            <a:ext cx="5924766" cy="98821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lang="en-US" sz="4000" i="1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trike="noStrike" dirty="0" smtClean="0"/>
              <a:t>Transition slide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8671529" y="4730851"/>
            <a:ext cx="351831" cy="253799"/>
            <a:chOff x="8343900" y="4384225"/>
            <a:chExt cx="542873" cy="391610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163" y="4384225"/>
              <a:ext cx="391610" cy="391610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 userDrawn="1"/>
          </p:nvCxnSpPr>
          <p:spPr>
            <a:xfrm>
              <a:off x="8343900" y="4390593"/>
              <a:ext cx="0" cy="375717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892" y="4744284"/>
            <a:ext cx="606637" cy="24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265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in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39725" y="435336"/>
            <a:ext cx="8375650" cy="4698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latin typeface="Futura Bk" pitchFamily="34" charset="0"/>
              </a:defRPr>
            </a:lvl1pPr>
          </a:lstStyle>
          <a:p>
            <a:pPr lvl="0"/>
            <a:r>
              <a:rPr lang="en-US" dirty="0" smtClean="0"/>
              <a:t>Single Line Title</a:t>
            </a:r>
            <a:endParaRPr lang="en-US" dirty="0"/>
          </a:p>
        </p:txBody>
      </p:sp>
      <p:sp>
        <p:nvSpPr>
          <p:cNvPr id="7" name="Content Placeholder 12"/>
          <p:cNvSpPr>
            <a:spLocks noGrp="1"/>
          </p:cNvSpPr>
          <p:nvPr>
            <p:ph sz="quarter" idx="14"/>
          </p:nvPr>
        </p:nvSpPr>
        <p:spPr>
          <a:xfrm>
            <a:off x="365760" y="1030344"/>
            <a:ext cx="8321040" cy="36576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8"/>
          <p:cNvSpPr>
            <a:spLocks noGrp="1"/>
          </p:cNvSpPr>
          <p:nvPr>
            <p:ph type="title" hasCustomPrompt="1"/>
          </p:nvPr>
        </p:nvSpPr>
        <p:spPr>
          <a:xfrm>
            <a:off x="371856" y="1148519"/>
            <a:ext cx="2792349" cy="34423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kern="1200" dirty="0" smtClean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366933" y="1544904"/>
            <a:ext cx="2805320" cy="31345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ClrTx/>
              <a:buFont typeface="Futura Bk" pitchFamily="34" charset="0"/>
              <a:buNone/>
              <a:defRPr sz="1800">
                <a:solidFill>
                  <a:schemeClr val="bg1"/>
                </a:solidFill>
                <a:latin typeface="Futura Bk" pitchFamily="34" charset="0"/>
              </a:defRPr>
            </a:lvl1pPr>
            <a:lvl2pPr marL="227013" indent="1588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Futura Bk" pitchFamily="34" charset="0"/>
              </a:defRPr>
            </a:lvl2pPr>
            <a:lvl3pPr marL="284163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Futura Bk" pitchFamily="34" charset="0"/>
              </a:defRPr>
            </a:lvl3pPr>
            <a:lvl4pPr marL="396875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Futura Bk" pitchFamily="34" charset="0"/>
              </a:defRPr>
            </a:lvl4pPr>
            <a:lvl5pPr marL="517525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>
                <a:solidFill>
                  <a:schemeClr val="bg1"/>
                </a:solidFill>
                <a:latin typeface="Futura B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378283" y="1136905"/>
            <a:ext cx="2686050" cy="3442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kumimoji="0" lang="en-US" sz="1800" b="0" i="0" u="none" strike="noStrike" cap="all" spc="0" normalizeH="0" baseline="0" noProof="0" dirty="0">
                <a:ln>
                  <a:noFill/>
                </a:ln>
                <a:solidFill>
                  <a:srgbClr val="0098F6"/>
                </a:solidFill>
                <a:effectLst/>
                <a:uLnTx/>
                <a:uFillTx/>
                <a:latin typeface="Futura Bk" pitchFamily="34" charset="0"/>
              </a:defRPr>
            </a:lvl1pPr>
          </a:lstStyle>
          <a:p>
            <a:pPr marL="0" lvl="0" indent="0">
              <a:spcBef>
                <a:spcPts val="1000"/>
              </a:spcBef>
              <a:buSzTx/>
              <a:buFontTx/>
              <a:buNone/>
            </a:pPr>
            <a:r>
              <a:rPr lang="en-US" dirty="0" smtClean="0"/>
              <a:t>Situation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>
              <a:defRPr kumimoji="0" lang="en-US" sz="2800" b="0" i="0" u="none" strike="noStrike" cap="all" spc="0" normalizeH="0" baseline="0" noProof="0" dirty="0" smtClean="0">
                <a:ln>
                  <a:noFill/>
                </a:ln>
                <a:effectLst/>
                <a:uLnTx/>
                <a:uFillTx/>
                <a:latin typeface="Futura Bk" pitchFamily="34" charset="0"/>
                <a:ea typeface="+mj-ea"/>
                <a:cs typeface="+mj-cs"/>
              </a:defRPr>
            </a:lvl1pPr>
          </a:lstStyle>
          <a:p>
            <a:pPr lvl="0">
              <a:lnSpc>
                <a:spcPts val="3300"/>
              </a:lnSpc>
              <a:spcBef>
                <a:spcPct val="0"/>
              </a:spcBef>
              <a:buNone/>
            </a:pPr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3374136" y="1543050"/>
            <a:ext cx="5120640" cy="31365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000"/>
              </a:spcBef>
              <a:buClrTx/>
              <a:defRPr sz="1800">
                <a:solidFill>
                  <a:schemeClr val="bg1"/>
                </a:solidFill>
              </a:defRPr>
            </a:lvl1pPr>
            <a:lvl2pPr marL="342900" indent="-114300">
              <a:lnSpc>
                <a:spcPct val="110000"/>
              </a:lnSpc>
              <a:spcBef>
                <a:spcPts val="500"/>
              </a:spcBef>
              <a:buClrTx/>
              <a:buSzPct val="80000"/>
              <a:buFont typeface="Arial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ClrTx/>
              <a:buFont typeface="Futura Bk" pitchFamily="34" charset="0"/>
              <a:buChar char="−"/>
              <a:defRPr sz="1000">
                <a:solidFill>
                  <a:schemeClr val="bg1"/>
                </a:solidFill>
              </a:defRPr>
            </a:lvl3pPr>
            <a:lvl4pPr marL="800100" indent="-114300">
              <a:lnSpc>
                <a:spcPct val="110000"/>
              </a:lnSpc>
              <a:spcBef>
                <a:spcPts val="400"/>
              </a:spcBef>
              <a:buClrTx/>
              <a:buSzPct val="80000"/>
              <a:buFont typeface="Arial" pitchFamily="34" charset="0"/>
              <a:buChar char="•"/>
              <a:defRPr sz="1000">
                <a:solidFill>
                  <a:schemeClr val="bg1"/>
                </a:solidFill>
              </a:defRPr>
            </a:lvl4pPr>
            <a:lvl5pPr marL="1028700" indent="-174625">
              <a:lnSpc>
                <a:spcPct val="110000"/>
              </a:lnSpc>
              <a:spcBef>
                <a:spcPts val="400"/>
              </a:spcBef>
              <a:buClrTx/>
              <a:buFont typeface="Futura Bk" pitchFamily="34" charset="0"/>
              <a:buChar char="−"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381401" y="1140552"/>
            <a:ext cx="2705100" cy="3437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kumimoji="0" lang="en-US" sz="1800" b="0" i="0" u="none" strike="noStrike" cap="all" spc="0" normalizeH="0" baseline="0" noProof="0" dirty="0">
                <a:ln>
                  <a:noFill/>
                </a:ln>
                <a:solidFill>
                  <a:srgbClr val="0098F6"/>
                </a:solidFill>
                <a:effectLst/>
                <a:uLnTx/>
                <a:uFillTx/>
                <a:latin typeface="Futura Bk" pitchFamily="34" charset="0"/>
              </a:defRPr>
            </a:lvl1pPr>
          </a:lstStyle>
          <a:p>
            <a:pPr marL="0" lvl="0" indent="0">
              <a:spcBef>
                <a:spcPts val="1000"/>
              </a:spcBef>
              <a:buSzTx/>
              <a:buFontTx/>
              <a:buNone/>
            </a:pPr>
            <a:r>
              <a:rPr lang="en-US" dirty="0" smtClean="0"/>
              <a:t>Column header</a:t>
            </a:r>
            <a:endParaRPr lang="en-US" dirty="0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3203976" y="1140552"/>
            <a:ext cx="2705100" cy="3437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kumimoji="0" lang="en-US" sz="1800" b="0" i="0" u="none" strike="noStrike" cap="all" spc="0" normalizeH="0" baseline="0" noProof="0" dirty="0">
                <a:ln>
                  <a:noFill/>
                </a:ln>
                <a:solidFill>
                  <a:srgbClr val="0098F6"/>
                </a:solidFill>
                <a:effectLst/>
                <a:uLnTx/>
                <a:uFillTx/>
                <a:latin typeface="Futura Bk" pitchFamily="34" charset="0"/>
              </a:defRPr>
            </a:lvl1pPr>
          </a:lstStyle>
          <a:p>
            <a:pPr marL="0" lvl="0" indent="0">
              <a:spcBef>
                <a:spcPts val="1000"/>
              </a:spcBef>
              <a:buSzTx/>
              <a:buFontTx/>
              <a:buNone/>
            </a:pPr>
            <a:r>
              <a:rPr lang="en-US" dirty="0" smtClean="0"/>
              <a:t>Column header</a:t>
            </a:r>
            <a:endParaRPr lang="en-US" dirty="0"/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20"/>
          </p:nvPr>
        </p:nvSpPr>
        <p:spPr>
          <a:xfrm>
            <a:off x="381401" y="1543050"/>
            <a:ext cx="2707004" cy="30118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600"/>
              </a:spcBef>
              <a:buClrTx/>
              <a:defRPr sz="1400">
                <a:solidFill>
                  <a:schemeClr val="bg1"/>
                </a:solidFill>
              </a:defRPr>
            </a:lvl1pPr>
            <a:lvl2pPr marL="342900" indent="-114300">
              <a:lnSpc>
                <a:spcPct val="110000"/>
              </a:lnSpc>
              <a:spcBef>
                <a:spcPts val="400"/>
              </a:spcBef>
              <a:buClrTx/>
              <a:buSzPct val="80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ClrTx/>
              <a:buFont typeface="Futura Bk" pitchFamily="34" charset="0"/>
              <a:buChar char="−"/>
              <a:defRPr sz="1000">
                <a:solidFill>
                  <a:schemeClr val="bg1"/>
                </a:solidFill>
              </a:defRPr>
            </a:lvl3pPr>
            <a:lvl4pPr marL="746125" indent="-114300">
              <a:lnSpc>
                <a:spcPct val="110000"/>
              </a:lnSpc>
              <a:spcBef>
                <a:spcPts val="400"/>
              </a:spcBef>
              <a:buClrTx/>
              <a:buSzPct val="80000"/>
              <a:buFont typeface="Arial" pitchFamily="34" charset="0"/>
              <a:buChar char="•"/>
              <a:defRPr sz="1000">
                <a:solidFill>
                  <a:schemeClr val="bg1"/>
                </a:solidFill>
              </a:defRPr>
            </a:lvl4pPr>
            <a:lvl5pPr marL="974725" indent="-174625">
              <a:lnSpc>
                <a:spcPct val="110000"/>
              </a:lnSpc>
              <a:spcBef>
                <a:spcPts val="400"/>
              </a:spcBef>
              <a:buClrTx/>
              <a:buFont typeface="Futura Bk" pitchFamily="34" charset="0"/>
              <a:buChar char="−"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ext Placeholder 26"/>
          <p:cNvSpPr>
            <a:spLocks noGrp="1"/>
          </p:cNvSpPr>
          <p:nvPr>
            <p:ph type="body" sz="quarter" idx="21"/>
          </p:nvPr>
        </p:nvSpPr>
        <p:spPr>
          <a:xfrm>
            <a:off x="3200801" y="1543050"/>
            <a:ext cx="2707004" cy="30118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600"/>
              </a:spcBef>
              <a:buClrTx/>
              <a:defRPr sz="1400">
                <a:solidFill>
                  <a:schemeClr val="bg1"/>
                </a:solidFill>
              </a:defRPr>
            </a:lvl1pPr>
            <a:lvl2pPr marL="342900" indent="-114300">
              <a:lnSpc>
                <a:spcPct val="110000"/>
              </a:lnSpc>
              <a:spcBef>
                <a:spcPts val="400"/>
              </a:spcBef>
              <a:buClrTx/>
              <a:buSzPct val="80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ClrTx/>
              <a:buFont typeface="Futura Bk" pitchFamily="34" charset="0"/>
              <a:buChar char="−"/>
              <a:defRPr sz="1000">
                <a:solidFill>
                  <a:schemeClr val="bg1"/>
                </a:solidFill>
              </a:defRPr>
            </a:lvl3pPr>
            <a:lvl4pPr marL="746125" indent="-114300">
              <a:lnSpc>
                <a:spcPct val="110000"/>
              </a:lnSpc>
              <a:spcBef>
                <a:spcPts val="400"/>
              </a:spcBef>
              <a:buClrTx/>
              <a:buSzPct val="80000"/>
              <a:buFont typeface="Arial" pitchFamily="34" charset="0"/>
              <a:buChar char="•"/>
              <a:defRPr sz="1000">
                <a:solidFill>
                  <a:schemeClr val="bg1"/>
                </a:solidFill>
              </a:defRPr>
            </a:lvl4pPr>
            <a:lvl5pPr marL="974725" indent="-174625">
              <a:lnSpc>
                <a:spcPct val="110000"/>
              </a:lnSpc>
              <a:spcBef>
                <a:spcPts val="400"/>
              </a:spcBef>
              <a:buClrTx/>
              <a:buFont typeface="Futura Bk" pitchFamily="34" charset="0"/>
              <a:buChar char="−"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kumimoji="0" lang="en-US" sz="2800" b="0" i="0" u="none" strike="noStrike" cap="all" spc="0" normalizeH="0" baseline="0" dirty="0" smtClean="0">
                <a:ln>
                  <a:noFill/>
                </a:ln>
                <a:effectLst/>
                <a:uLnTx/>
                <a:uFillTx/>
                <a:latin typeface="Futura Bk" pitchFamily="34" charset="0"/>
                <a:ea typeface="+mj-ea"/>
                <a:cs typeface="+mj-cs"/>
              </a:defRPr>
            </a:lvl1pPr>
          </a:lstStyle>
          <a:p>
            <a:pPr marL="0" lvl="0" indent="0">
              <a:lnSpc>
                <a:spcPts val="3300"/>
              </a:lnSpc>
              <a:spcBef>
                <a:spcPct val="0"/>
              </a:spcBef>
              <a:buNone/>
            </a:pPr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5" hasCustomPrompt="1"/>
          </p:nvPr>
        </p:nvSpPr>
        <p:spPr>
          <a:xfrm>
            <a:off x="5983288" y="1140552"/>
            <a:ext cx="2705100" cy="3437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kumimoji="0" lang="en-US" sz="1800" b="0" i="0" u="none" strike="noStrike" cap="all" spc="0" normalizeH="0" baseline="0" noProof="0" dirty="0">
                <a:ln>
                  <a:noFill/>
                </a:ln>
                <a:solidFill>
                  <a:srgbClr val="0098F6"/>
                </a:solidFill>
                <a:effectLst/>
                <a:uLnTx/>
                <a:uFillTx/>
                <a:latin typeface="Futura Bk" pitchFamily="34" charset="0"/>
              </a:defRPr>
            </a:lvl1pPr>
          </a:lstStyle>
          <a:p>
            <a:pPr marL="0" lvl="0" indent="0">
              <a:spcBef>
                <a:spcPts val="1000"/>
              </a:spcBef>
              <a:buSzTx/>
              <a:buFontTx/>
              <a:buNone/>
            </a:pPr>
            <a:r>
              <a:rPr lang="en-US" dirty="0" smtClean="0"/>
              <a:t>Column header</a:t>
            </a:r>
            <a:endParaRPr lang="en-US" dirty="0"/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26"/>
          </p:nvPr>
        </p:nvSpPr>
        <p:spPr>
          <a:xfrm>
            <a:off x="5980113" y="1543050"/>
            <a:ext cx="2707004" cy="30118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600"/>
              </a:spcBef>
              <a:buClrTx/>
              <a:defRPr sz="1400">
                <a:solidFill>
                  <a:schemeClr val="bg1"/>
                </a:solidFill>
              </a:defRPr>
            </a:lvl1pPr>
            <a:lvl2pPr marL="342900" indent="-114300">
              <a:lnSpc>
                <a:spcPct val="110000"/>
              </a:lnSpc>
              <a:spcBef>
                <a:spcPts val="400"/>
              </a:spcBef>
              <a:buClrTx/>
              <a:buSzPct val="80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ClrTx/>
              <a:buFont typeface="Futura Bk" pitchFamily="34" charset="0"/>
              <a:buChar char="−"/>
              <a:defRPr sz="1000">
                <a:solidFill>
                  <a:schemeClr val="bg1"/>
                </a:solidFill>
              </a:defRPr>
            </a:lvl3pPr>
            <a:lvl4pPr marL="746125" indent="-114300">
              <a:lnSpc>
                <a:spcPct val="110000"/>
              </a:lnSpc>
              <a:spcBef>
                <a:spcPts val="400"/>
              </a:spcBef>
              <a:buClrTx/>
              <a:buSzPct val="80000"/>
              <a:buFont typeface="Arial" pitchFamily="34" charset="0"/>
              <a:buChar char="•"/>
              <a:defRPr sz="1000">
                <a:solidFill>
                  <a:schemeClr val="bg1"/>
                </a:solidFill>
              </a:defRPr>
            </a:lvl4pPr>
            <a:lvl5pPr marL="974725" indent="-174625">
              <a:lnSpc>
                <a:spcPct val="110000"/>
              </a:lnSpc>
              <a:spcBef>
                <a:spcPts val="400"/>
              </a:spcBef>
              <a:buClrTx/>
              <a:buFont typeface="Futura Bk" pitchFamily="34" charset="0"/>
              <a:buChar char="−"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65760" y="1293541"/>
            <a:ext cx="8321040" cy="329184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kumimoji="0" lang="en-US" sz="2800" b="0" i="0" u="none" strike="noStrike" cap="all" spc="0" normalizeH="0" baseline="0" dirty="0" smtClean="0">
                <a:ln>
                  <a:noFill/>
                </a:ln>
                <a:effectLst/>
                <a:uLnTx/>
                <a:uFillTx/>
                <a:latin typeface="Futura Bk" pitchFamily="34" charset="0"/>
                <a:ea typeface="+mj-ea"/>
                <a:cs typeface="+mj-cs"/>
              </a:defRPr>
            </a:lvl1pPr>
          </a:lstStyle>
          <a:p>
            <a:pPr marL="0" lvl="0" indent="0">
              <a:lnSpc>
                <a:spcPts val="3300"/>
              </a:lnSpc>
              <a:spcBef>
                <a:spcPct val="0"/>
              </a:spcBef>
              <a:buNone/>
            </a:pPr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65760" y="1293541"/>
            <a:ext cx="4023360" cy="3254986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12"/>
          <p:cNvSpPr>
            <a:spLocks noGrp="1"/>
          </p:cNvSpPr>
          <p:nvPr>
            <p:ph sz="quarter" idx="15"/>
          </p:nvPr>
        </p:nvSpPr>
        <p:spPr>
          <a:xfrm>
            <a:off x="4704080" y="1293541"/>
            <a:ext cx="4023360" cy="3254986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kumimoji="0" lang="en-US" sz="2800" b="0" i="0" u="none" strike="noStrike" cap="all" spc="0" normalizeH="0" baseline="0" dirty="0" smtClean="0">
                <a:ln>
                  <a:noFill/>
                </a:ln>
                <a:effectLst/>
                <a:uLnTx/>
                <a:uFillTx/>
                <a:latin typeface="Futura Bk" pitchFamily="34" charset="0"/>
                <a:ea typeface="+mj-ea"/>
                <a:cs typeface="+mj-cs"/>
              </a:defRPr>
            </a:lvl1pPr>
          </a:lstStyle>
          <a:p>
            <a:pPr marL="0" lvl="0" indent="0">
              <a:lnSpc>
                <a:spcPts val="3300"/>
              </a:lnSpc>
              <a:spcBef>
                <a:spcPct val="0"/>
              </a:spcBef>
              <a:buNone/>
            </a:pPr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2"/>
          <p:cNvSpPr>
            <a:spLocks noGrp="1"/>
          </p:cNvSpPr>
          <p:nvPr>
            <p:ph sz="quarter" idx="15"/>
          </p:nvPr>
        </p:nvSpPr>
        <p:spPr>
          <a:xfrm>
            <a:off x="4704080" y="1293541"/>
            <a:ext cx="4023360" cy="3254987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365760" y="1293541"/>
            <a:ext cx="4023360" cy="3254987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38328" y="315467"/>
            <a:ext cx="8242300" cy="87771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kumimoji="0" lang="en-US" sz="2800" b="0" i="0" u="none" strike="noStrike" cap="all" spc="0" normalizeH="0" baseline="0" dirty="0" smtClean="0">
                <a:ln>
                  <a:noFill/>
                </a:ln>
                <a:effectLst/>
                <a:uLnTx/>
                <a:uFillTx/>
                <a:latin typeface="Futura Bk" pitchFamily="34" charset="0"/>
                <a:ea typeface="+mj-ea"/>
                <a:cs typeface="+mj-cs"/>
              </a:defRPr>
            </a:lvl1pPr>
          </a:lstStyle>
          <a:p>
            <a:pPr marL="0" lvl="0" indent="0">
              <a:lnSpc>
                <a:spcPts val="3300"/>
              </a:lnSpc>
              <a:spcBef>
                <a:spcPct val="0"/>
              </a:spcBef>
              <a:buNone/>
            </a:pPr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itle Placeholder 16"/>
          <p:cNvSpPr>
            <a:spLocks noGrp="1"/>
          </p:cNvSpPr>
          <p:nvPr>
            <p:ph type="title"/>
          </p:nvPr>
        </p:nvSpPr>
        <p:spPr>
          <a:xfrm>
            <a:off x="338328" y="559308"/>
            <a:ext cx="8375904" cy="6583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lvl="0">
              <a:lnSpc>
                <a:spcPts val="4300"/>
              </a:lnSpc>
              <a:spcBef>
                <a:spcPts val="0"/>
              </a:spcBef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365760" y="1406144"/>
            <a:ext cx="8348472" cy="3463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8671529" y="4730851"/>
            <a:ext cx="351831" cy="253799"/>
            <a:chOff x="8343900" y="4384225"/>
            <a:chExt cx="542873" cy="391610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163" y="4384225"/>
              <a:ext cx="391610" cy="39161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 userDrawn="1"/>
          </p:nvCxnSpPr>
          <p:spPr>
            <a:xfrm>
              <a:off x="8343900" y="4390593"/>
              <a:ext cx="0" cy="375717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892" y="4744284"/>
            <a:ext cx="606637" cy="2403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52" r:id="rId2"/>
    <p:sldLayoutId id="2147484080" r:id="rId3"/>
    <p:sldLayoutId id="2147483907" r:id="rId4"/>
    <p:sldLayoutId id="2147483915" r:id="rId5"/>
    <p:sldLayoutId id="2147483916" r:id="rId6"/>
    <p:sldLayoutId id="2147483946" r:id="rId7"/>
    <p:sldLayoutId id="2147483951" r:id="rId8"/>
    <p:sldLayoutId id="2147483953" r:id="rId9"/>
    <p:sldLayoutId id="2147483947" r:id="rId10"/>
    <p:sldLayoutId id="2147483948" r:id="rId11"/>
    <p:sldLayoutId id="2147483949" r:id="rId12"/>
    <p:sldLayoutId id="2147484059" r:id="rId13"/>
    <p:sldLayoutId id="2147484060" r:id="rId14"/>
    <p:sldLayoutId id="2147484061" r:id="rId15"/>
    <p:sldLayoutId id="2147484078" r:id="rId16"/>
    <p:sldLayoutId id="2147484081" r:id="rId17"/>
  </p:sldLayoutIdLst>
  <p:transition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kumimoji="0" lang="en-US" sz="2800" b="0" i="1" u="none" strike="noStrike" kern="1200" cap="all" spc="0" normalizeH="0" baseline="0" noProof="0" dirty="0">
          <a:ln>
            <a:noFill/>
          </a:ln>
          <a:solidFill>
            <a:schemeClr val="bg1"/>
          </a:solidFill>
          <a:effectLst/>
          <a:uLnTx/>
          <a:uFillTx/>
          <a:latin typeface="+mj-lt"/>
          <a:ea typeface="+mn-ea"/>
          <a:cs typeface="+mn-cs"/>
        </a:defRPr>
      </a:lvl1pPr>
    </p:titleStyle>
    <p:bodyStyle>
      <a:lvl1pPr marL="225425" marR="0" indent="-225425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Futura Bk" pitchFamily="34" charset="0"/>
        <a:buChar char="–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342900" marR="0" indent="-1143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571500" marR="0" indent="-168275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Futura Bk" pitchFamily="34" charset="0"/>
        <a:buChar char="−"/>
        <a:tabLst/>
        <a:defRPr sz="1200" kern="1200">
          <a:solidFill>
            <a:schemeClr val="bg1"/>
          </a:solidFill>
          <a:latin typeface="+mn-lt"/>
          <a:ea typeface="+mn-ea"/>
          <a:cs typeface="+mn-cs"/>
        </a:defRPr>
      </a:lvl3pPr>
      <a:lvl4pPr marL="800100" marR="0" indent="-1143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1028700" marR="0" indent="-174625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Futura Bk" pitchFamily="34" charset="0"/>
        <a:buChar char="−"/>
        <a:tabLst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ail.com" TargetMode="External"/><Relationship Id="rId2" Type="http://schemas.openxmlformats.org/officeDocument/2006/relationships/hyperlink" Target="http://www.cail.com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3315" y="896332"/>
            <a:ext cx="5299926" cy="988218"/>
          </a:xfrm>
        </p:spPr>
        <p:txBody>
          <a:bodyPr/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/>
            </a:r>
            <a:br>
              <a:rPr dirty="0" smtClean="0"/>
            </a:br>
            <a:r>
              <a:rPr lang="en-US" sz="2000" dirty="0" smtClean="0"/>
              <a:t>NonStop  in  the  Enterprise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1" cap="none" dirty="0" smtClean="0">
                <a:solidFill>
                  <a:srgbClr val="FFC000"/>
                </a:solidFill>
                <a:latin typeface="Arial Black" pitchFamily="34" charset="0"/>
              </a:rPr>
              <a:t>Modernizing  with  </a:t>
            </a:r>
            <a:r>
              <a:rPr lang="en-US" sz="2000" b="1" u="sng" cap="none" dirty="0" smtClean="0">
                <a:solidFill>
                  <a:srgbClr val="FFC000"/>
                </a:solidFill>
                <a:latin typeface="Arial Black" pitchFamily="34" charset="0"/>
              </a:rPr>
              <a:t>Client  </a:t>
            </a:r>
            <a:r>
              <a:rPr sz="2000" b="1" u="sng" cap="none" dirty="0" smtClean="0">
                <a:solidFill>
                  <a:srgbClr val="FFC000"/>
                </a:solidFill>
                <a:latin typeface="Arial Black" pitchFamily="34" charset="0"/>
              </a:rPr>
              <a:t>S</a:t>
            </a:r>
            <a:r>
              <a:rPr lang="en-US" sz="2000" b="1" u="sng" cap="none" dirty="0" smtClean="0">
                <a:solidFill>
                  <a:srgbClr val="FFC000"/>
                </a:solidFill>
                <a:latin typeface="Arial Black" pitchFamily="34" charset="0"/>
              </a:rPr>
              <a:t>olutions</a:t>
            </a:r>
            <a:endParaRPr lang="en-AU" sz="2000" b="1" u="sng" cap="none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5129" name="Text Box 191"/>
          <p:cNvSpPr txBox="1">
            <a:spLocks noChangeArrowheads="1"/>
          </p:cNvSpPr>
          <p:nvPr/>
        </p:nvSpPr>
        <p:spPr bwMode="auto">
          <a:xfrm>
            <a:off x="365125" y="4246563"/>
            <a:ext cx="2165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4800" indent="-3048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eaLnBrk="1" hangingPunct="1"/>
            <a:r>
              <a:rPr lang="en-US" sz="2000" b="0" dirty="0">
                <a:solidFill>
                  <a:srgbClr val="990000"/>
                </a:solidFill>
              </a:rPr>
              <a:t>     </a:t>
            </a:r>
            <a:endParaRPr lang="en-US" sz="18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3096458"/>
            <a:ext cx="1271975" cy="503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892" y="4744284"/>
            <a:ext cx="606637" cy="24036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671529" y="4730851"/>
            <a:ext cx="351831" cy="253799"/>
            <a:chOff x="8343900" y="4384225"/>
            <a:chExt cx="542873" cy="391610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163" y="4384225"/>
              <a:ext cx="391610" cy="391610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 userDrawn="1"/>
          </p:nvCxnSpPr>
          <p:spPr>
            <a:xfrm>
              <a:off x="8343900" y="4390593"/>
              <a:ext cx="0" cy="375717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10179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95275" y="798065"/>
            <a:ext cx="8370380" cy="294965"/>
          </a:xfrm>
        </p:spPr>
        <p:txBody>
          <a:bodyPr/>
          <a:lstStyle/>
          <a:p>
            <a:r>
              <a:rPr lang="en-AU" dirty="0" smtClean="0">
                <a:solidFill>
                  <a:srgbClr val="65CFE9"/>
                </a:solidFill>
                <a:sym typeface="Dixieland"/>
              </a:rPr>
              <a:t>Display Example C</a:t>
            </a:r>
            <a:endParaRPr lang="en-AU" dirty="0" smtClean="0">
              <a:solidFill>
                <a:srgbClr val="65CFE9"/>
              </a:solidFill>
            </a:endParaRPr>
          </a:p>
          <a:p>
            <a:endParaRPr lang="en-AU" dirty="0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FFC000"/>
                </a:solidFill>
                <a:sym typeface="Dixieland"/>
              </a:rPr>
              <a:t>ModerniZe   -  </a:t>
            </a:r>
            <a:r>
              <a:rPr lang="en-AU" b="1" dirty="0" smtClean="0">
                <a:solidFill>
                  <a:srgbClr val="00B050"/>
                </a:solidFill>
                <a:sym typeface="Dixieland"/>
              </a:rPr>
              <a:t>Dashboard</a:t>
            </a:r>
            <a:endParaRPr lang="en-AU" b="1" dirty="0" smtClean="0">
              <a:solidFill>
                <a:srgbClr val="00B050"/>
              </a:solidFill>
            </a:endParaRP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708025" y="4522788"/>
            <a:ext cx="1841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04800" indent="-3048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eaLnBrk="1" hangingPunct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73" y="1260031"/>
            <a:ext cx="6499654" cy="376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952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923925" y="11953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04800" indent="-3048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eaLnBrk="1" hangingPunct="1"/>
            <a:endParaRPr lang="en-US" sz="1800" dirty="0">
              <a:latin typeface="Futura Bk" pitchFamily="34" charset="0"/>
            </a:endParaRPr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auto">
          <a:xfrm>
            <a:off x="571500" y="2857500"/>
            <a:ext cx="976313" cy="365125"/>
          </a:xfrm>
          <a:prstGeom prst="rightArrow">
            <a:avLst>
              <a:gd name="adj1" fmla="val 50000"/>
              <a:gd name="adj2" fmla="val 5013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14" name="AutoShape 8"/>
          <p:cNvSpPr>
            <a:spLocks noChangeArrowheads="1"/>
          </p:cNvSpPr>
          <p:nvPr/>
        </p:nvSpPr>
        <p:spPr bwMode="auto">
          <a:xfrm>
            <a:off x="647700" y="4448175"/>
            <a:ext cx="976313" cy="365125"/>
          </a:xfrm>
          <a:prstGeom prst="rightArrow">
            <a:avLst>
              <a:gd name="adj1" fmla="val 50000"/>
              <a:gd name="adj2" fmla="val 5013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46888" y="652082"/>
            <a:ext cx="8370380" cy="325817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 smtClean="0">
                <a:solidFill>
                  <a:srgbClr val="65CFE9"/>
                </a:solidFill>
              </a:rPr>
              <a:t>    Manufacturer</a:t>
            </a:r>
            <a:endParaRPr lang="en-AU" dirty="0">
              <a:solidFill>
                <a:srgbClr val="65CFE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1.   Simplifying  Systems </a:t>
            </a:r>
            <a:endParaRPr lang="en-AU" sz="1600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7931" y="1195388"/>
            <a:ext cx="5430394" cy="398335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AU" sz="1600" dirty="0">
                <a:sym typeface="Dixieland"/>
              </a:rPr>
              <a:t>One-Time Log-in then </a:t>
            </a:r>
            <a:r>
              <a:rPr lang="en-AU" sz="1600" dirty="0" smtClean="0">
                <a:sym typeface="Dixieland"/>
              </a:rPr>
              <a:t>subsequent auto-logins </a:t>
            </a:r>
            <a:r>
              <a:rPr lang="en-AU" sz="1600" dirty="0">
                <a:sym typeface="Dixieland"/>
              </a:rPr>
              <a:t>for validated Users</a:t>
            </a:r>
          </a:p>
          <a:p>
            <a:pPr>
              <a:spcBef>
                <a:spcPts val="1200"/>
              </a:spcBef>
            </a:pPr>
            <a:r>
              <a:rPr lang="en-AU" sz="1600" dirty="0">
                <a:sym typeface="Dixieland"/>
              </a:rPr>
              <a:t>Seconds vs minutes</a:t>
            </a:r>
          </a:p>
          <a:p>
            <a:pPr lvl="1">
              <a:lnSpc>
                <a:spcPct val="120000"/>
              </a:lnSpc>
            </a:pPr>
            <a:r>
              <a:rPr lang="en-AU" dirty="0" smtClean="0">
                <a:sym typeface="Dixieland"/>
              </a:rPr>
              <a:t>User clicks on a Web Page to bring up a 6530 session</a:t>
            </a:r>
          </a:p>
          <a:p>
            <a:pPr lvl="1">
              <a:lnSpc>
                <a:spcPct val="120000"/>
              </a:lnSpc>
            </a:pPr>
            <a:r>
              <a:rPr lang="en-AU" dirty="0" smtClean="0">
                <a:sym typeface="Dixieland"/>
              </a:rPr>
              <a:t>Script puts the cursor on the correct page and location </a:t>
            </a:r>
            <a:br>
              <a:rPr lang="en-AU" dirty="0" smtClean="0">
                <a:sym typeface="Dixieland"/>
              </a:rPr>
            </a:br>
            <a:r>
              <a:rPr lang="en-AU" dirty="0" smtClean="0">
                <a:sym typeface="Dixieland"/>
              </a:rPr>
              <a:t>(vs start a session, log-in, go to desired screen, </a:t>
            </a:r>
            <a:br>
              <a:rPr lang="en-AU" dirty="0" smtClean="0">
                <a:sym typeface="Dixieland"/>
              </a:rPr>
            </a:br>
            <a:r>
              <a:rPr lang="en-AU" dirty="0" smtClean="0">
                <a:sym typeface="Dixieland"/>
              </a:rPr>
              <a:t>find the field, etc.)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AU" sz="1600" dirty="0">
                <a:sym typeface="Dixieland"/>
              </a:rPr>
              <a:t>Instantiate the CAIL ActiveX Control inside the </a:t>
            </a:r>
            <a:r>
              <a:rPr lang="en-AU" sz="1600" dirty="0" smtClean="0">
                <a:sym typeface="Dixieland"/>
              </a:rPr>
              <a:t>Browser          </a:t>
            </a:r>
            <a:r>
              <a:rPr lang="en-AU" sz="1600" dirty="0">
                <a:sym typeface="Dixieland"/>
              </a:rPr>
              <a:t>(put a TAG inside HTML file + configure)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AU" sz="1600" dirty="0">
                <a:sym typeface="Dixieland"/>
              </a:rPr>
              <a:t>Typically no software installed on the </a:t>
            </a:r>
            <a:r>
              <a:rPr lang="en-AU" sz="1600" dirty="0" smtClean="0">
                <a:sym typeface="Dixieland"/>
              </a:rPr>
              <a:t> PC </a:t>
            </a:r>
            <a:r>
              <a:rPr lang="en-AU" sz="1600" dirty="0">
                <a:sym typeface="Dixieland"/>
              </a:rPr>
              <a:t>or laptop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773" y="0"/>
            <a:ext cx="396122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657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923925" y="11953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04800" indent="-3048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eaLnBrk="1" hangingPunct="1"/>
            <a:endParaRPr lang="en-US" sz="1800" dirty="0">
              <a:latin typeface="Futura Bk" pitchFamily="34" charset="0"/>
            </a:endParaRP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571500" y="2857500"/>
            <a:ext cx="976313" cy="365125"/>
          </a:xfrm>
          <a:prstGeom prst="rightArrow">
            <a:avLst>
              <a:gd name="adj1" fmla="val 50000"/>
              <a:gd name="adj2" fmla="val 5013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647700" y="4448175"/>
            <a:ext cx="976313" cy="365125"/>
          </a:xfrm>
          <a:prstGeom prst="rightArrow">
            <a:avLst>
              <a:gd name="adj1" fmla="val 50000"/>
              <a:gd name="adj2" fmla="val 5013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97688" y="630111"/>
            <a:ext cx="8370380" cy="301752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 smtClean="0">
                <a:solidFill>
                  <a:srgbClr val="65CFE9"/>
                </a:solidFill>
              </a:rPr>
              <a:t>   Logistics  Company</a:t>
            </a:r>
            <a:endParaRPr lang="en-AU" dirty="0">
              <a:solidFill>
                <a:srgbClr val="65CFE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2.  Single  View</a:t>
            </a:r>
            <a:endParaRPr lang="en-AU" sz="2400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6031" y="1160144"/>
            <a:ext cx="5744719" cy="382460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AU" sz="1800" dirty="0" smtClean="0">
                <a:sym typeface="Dixieland"/>
              </a:rPr>
              <a:t>Dynamically updates maps based on information from multiple NonStop sessions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AU" sz="1800" dirty="0" smtClean="0">
                <a:sym typeface="Dixieland"/>
              </a:rPr>
              <a:t>Prompts user through sub-windows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AU" sz="1800" dirty="0">
                <a:sym typeface="Dixieland"/>
              </a:rPr>
              <a:t>Add CAIL 6530 ActiveX control in the Development Environment Tool Box </a:t>
            </a:r>
          </a:p>
          <a:p>
            <a:pPr lvl="1">
              <a:spcBef>
                <a:spcPts val="600"/>
              </a:spcBef>
            </a:pPr>
            <a:r>
              <a:rPr lang="en-AU" sz="1400" dirty="0" smtClean="0">
                <a:sym typeface="Dixieland"/>
              </a:rPr>
              <a:t>like other Windows Controls to Grab the Tool and drop onto a form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AU" sz="1800" dirty="0">
                <a:sym typeface="Dixieland"/>
              </a:rPr>
              <a:t>Applicable to C+, C++, Visual Basic, etc. </a:t>
            </a:r>
            <a:r>
              <a:rPr lang="en-AU" sz="1800" dirty="0" smtClean="0">
                <a:sym typeface="Dixieland"/>
              </a:rPr>
              <a:t/>
            </a:r>
            <a:br>
              <a:rPr lang="en-AU" sz="1800" dirty="0" smtClean="0">
                <a:sym typeface="Dixieland"/>
              </a:rPr>
            </a:br>
            <a:r>
              <a:rPr lang="en-AU" sz="1800" dirty="0" smtClean="0">
                <a:sym typeface="Dixieland"/>
              </a:rPr>
              <a:t>programming </a:t>
            </a:r>
            <a:r>
              <a:rPr lang="en-AU" sz="1800" dirty="0">
                <a:sym typeface="Dixieland"/>
              </a:rPr>
              <a:t>environments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AU" sz="1800" dirty="0">
                <a:sym typeface="Dixieland"/>
              </a:rPr>
              <a:t>Use Microsoft ClickOnce to streamline deployment</a:t>
            </a:r>
          </a:p>
          <a:p>
            <a:pPr lvl="1">
              <a:spcBef>
                <a:spcPts val="600"/>
              </a:spcBef>
            </a:pPr>
            <a:r>
              <a:rPr lang="en-AU" sz="1400" dirty="0" smtClean="0">
                <a:sym typeface="Dixieland"/>
              </a:rPr>
              <a:t>application installed when User clicks on a link in a Web Page</a:t>
            </a:r>
          </a:p>
          <a:p>
            <a:pPr lvl="1">
              <a:spcBef>
                <a:spcPts val="600"/>
              </a:spcBef>
            </a:pPr>
            <a:r>
              <a:rPr lang="en-AU" sz="1400" dirty="0" smtClean="0">
                <a:sym typeface="Dixieland"/>
              </a:rPr>
              <a:t>User does not require Admin rights </a:t>
            </a:r>
          </a:p>
          <a:p>
            <a:pPr lvl="1">
              <a:spcBef>
                <a:spcPts val="600"/>
              </a:spcBef>
            </a:pPr>
            <a:r>
              <a:rPr lang="en-AU" sz="1400" dirty="0" smtClean="0">
                <a:sym typeface="Dixieland"/>
              </a:rPr>
              <a:t>MS code signing </a:t>
            </a:r>
          </a:p>
          <a:p>
            <a:pPr lvl="1">
              <a:spcBef>
                <a:spcPts val="600"/>
              </a:spcBef>
            </a:pPr>
            <a:r>
              <a:rPr lang="en-AU" sz="1400" dirty="0" smtClean="0">
                <a:sym typeface="Dixieland"/>
              </a:rPr>
              <a:t>The application runs in a “Sandbox”	</a:t>
            </a:r>
            <a:endParaRPr lang="en-AU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773" y="0"/>
            <a:ext cx="396122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264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923925" y="1708151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04800" indent="-3048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eaLnBrk="1" hangingPunct="1"/>
            <a:endParaRPr lang="en-US" sz="1800" dirty="0">
              <a:latin typeface="Futura Bk" pitchFamily="34" charset="0"/>
            </a:endParaRP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571500" y="2857500"/>
            <a:ext cx="976313" cy="365125"/>
          </a:xfrm>
          <a:prstGeom prst="rightArrow">
            <a:avLst>
              <a:gd name="adj1" fmla="val 50000"/>
              <a:gd name="adj2" fmla="val 5013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647700" y="4448175"/>
            <a:ext cx="976313" cy="365125"/>
          </a:xfrm>
          <a:prstGeom prst="rightArrow">
            <a:avLst>
              <a:gd name="adj1" fmla="val 50000"/>
              <a:gd name="adj2" fmla="val 5013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46888" y="1126746"/>
            <a:ext cx="8370380" cy="301752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 smtClean="0">
                <a:solidFill>
                  <a:srgbClr val="65CFE9"/>
                </a:solidFill>
              </a:rPr>
              <a:t>   911  Emergency  Response</a:t>
            </a:r>
            <a:endParaRPr lang="en-AU" dirty="0">
              <a:solidFill>
                <a:srgbClr val="65CFE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3.  Faster  Response</a:t>
            </a:r>
            <a:endParaRPr lang="en-AU" sz="2400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6031" y="1558608"/>
            <a:ext cx="5325619" cy="3470592"/>
          </a:xfrm>
        </p:spPr>
        <p:txBody>
          <a:bodyPr>
            <a:normAutofit fontScale="85000" lnSpcReduction="10000"/>
          </a:bodyPr>
          <a:lstStyle/>
          <a:p>
            <a:r>
              <a:rPr lang="en-AU" dirty="0" smtClean="0">
                <a:sym typeface="Dixieland"/>
              </a:rPr>
              <a:t>Validate information before triggering response unit   </a:t>
            </a:r>
          </a:p>
          <a:p>
            <a:pPr lvl="1"/>
            <a:r>
              <a:rPr lang="en-AU" dirty="0" smtClean="0">
                <a:sym typeface="Dixieland"/>
              </a:rPr>
              <a:t>save lives and time through right people to correct address</a:t>
            </a:r>
          </a:p>
          <a:p>
            <a:r>
              <a:rPr lang="en-AU" dirty="0" smtClean="0">
                <a:sym typeface="Dixieland"/>
              </a:rPr>
              <a:t>“CAIL COM” interfacing used in a application to pass information from the NonStop session to a Server containing valid addresses</a:t>
            </a:r>
          </a:p>
          <a:p>
            <a:r>
              <a:rPr lang="en-AU" dirty="0" smtClean="0">
                <a:sym typeface="Dixieland"/>
              </a:rPr>
              <a:t>Automatic confirmation or close match responses</a:t>
            </a:r>
          </a:p>
          <a:p>
            <a:r>
              <a:rPr lang="en-AU" dirty="0" smtClean="0">
                <a:sym typeface="Dixieland"/>
              </a:rPr>
              <a:t>Operator has appropriate information to confirm with requesting party specific details (i.e. the corrected address) </a:t>
            </a:r>
          </a:p>
          <a:p>
            <a:r>
              <a:rPr lang="en-AU" dirty="0" smtClean="0">
                <a:sym typeface="Dixieland"/>
              </a:rPr>
              <a:t>“CAIL COM” was selected because the Customer didn’t want to change the NonStop application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773" y="0"/>
            <a:ext cx="396122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107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923925" y="1708151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04800" indent="-3048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eaLnBrk="1" hangingPunct="1"/>
            <a:endParaRPr lang="en-US" sz="1800" dirty="0">
              <a:latin typeface="Futura Bk" pitchFamily="34" charset="0"/>
            </a:endParaRP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571500" y="2857500"/>
            <a:ext cx="976313" cy="365125"/>
          </a:xfrm>
          <a:prstGeom prst="rightArrow">
            <a:avLst>
              <a:gd name="adj1" fmla="val 50000"/>
              <a:gd name="adj2" fmla="val 5013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647700" y="4448175"/>
            <a:ext cx="976313" cy="365125"/>
          </a:xfrm>
          <a:prstGeom prst="rightArrow">
            <a:avLst>
              <a:gd name="adj1" fmla="val 50000"/>
              <a:gd name="adj2" fmla="val 5013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46888" y="1080708"/>
            <a:ext cx="8370380" cy="301752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 smtClean="0">
                <a:solidFill>
                  <a:srgbClr val="65CFE9"/>
                </a:solidFill>
              </a:rPr>
              <a:t>    Many Organizations</a:t>
            </a:r>
            <a:endParaRPr lang="en-AU" dirty="0">
              <a:solidFill>
                <a:srgbClr val="65CFE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4.  Improve  System  Security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6032" y="1552575"/>
            <a:ext cx="4744593" cy="3340099"/>
          </a:xfrm>
        </p:spPr>
        <p:txBody>
          <a:bodyPr>
            <a:normAutofit fontScale="70000" lnSpcReduction="20000"/>
          </a:bodyPr>
          <a:lstStyle/>
          <a:p>
            <a:r>
              <a:rPr lang="en-AU" dirty="0" smtClean="0">
                <a:sym typeface="Dixieland"/>
              </a:rPr>
              <a:t>Utilise built-in CAIL Suite security capabilities </a:t>
            </a:r>
          </a:p>
          <a:p>
            <a:r>
              <a:rPr lang="en-AU" dirty="0" smtClean="0">
                <a:sym typeface="Dixieland"/>
              </a:rPr>
              <a:t>Activate encryption for </a:t>
            </a:r>
          </a:p>
          <a:p>
            <a:pPr lvl="1">
              <a:lnSpc>
                <a:spcPct val="120000"/>
              </a:lnSpc>
            </a:pPr>
            <a:r>
              <a:rPr lang="en-AU" dirty="0" smtClean="0">
                <a:sym typeface="Dixieland"/>
              </a:rPr>
              <a:t>6530 Sessions</a:t>
            </a:r>
          </a:p>
          <a:p>
            <a:pPr lvl="1">
              <a:lnSpc>
                <a:spcPct val="120000"/>
              </a:lnSpc>
            </a:pPr>
            <a:r>
              <a:rPr lang="en-AU" dirty="0" smtClean="0">
                <a:sym typeface="Dixieland"/>
              </a:rPr>
              <a:t>File Transfers </a:t>
            </a:r>
          </a:p>
          <a:p>
            <a:r>
              <a:rPr lang="en-AU" dirty="0" smtClean="0">
                <a:sym typeface="Dixieland"/>
              </a:rPr>
              <a:t>Authenticate Users</a:t>
            </a:r>
          </a:p>
          <a:p>
            <a:r>
              <a:rPr lang="en-AU" dirty="0" smtClean="0">
                <a:sym typeface="Dixieland"/>
              </a:rPr>
              <a:t>Choice of SSH, SSL, etc. encryption</a:t>
            </a:r>
          </a:p>
          <a:p>
            <a:r>
              <a:rPr lang="en-AU" dirty="0" smtClean="0">
                <a:sym typeface="Dixieland"/>
              </a:rPr>
              <a:t>Verify SSL Client Certificates, username and </a:t>
            </a:r>
            <a:br>
              <a:rPr lang="en-AU" dirty="0" smtClean="0">
                <a:sym typeface="Dixieland"/>
              </a:rPr>
            </a:br>
            <a:r>
              <a:rPr lang="en-AU" dirty="0" smtClean="0">
                <a:sym typeface="Dixieland"/>
              </a:rPr>
              <a:t>serial number against a Server database</a:t>
            </a:r>
          </a:p>
          <a:p>
            <a:r>
              <a:rPr lang="en-AU" dirty="0" smtClean="0">
                <a:sym typeface="Dixieland"/>
              </a:rPr>
              <a:t>Auditing capabilities</a:t>
            </a:r>
          </a:p>
          <a:p>
            <a:r>
              <a:rPr lang="en-AU" dirty="0" smtClean="0">
                <a:sym typeface="Dixieland"/>
              </a:rPr>
              <a:t>FIPS 140-2 Compliance</a:t>
            </a:r>
          </a:p>
          <a:p>
            <a:r>
              <a:rPr lang="en-AU" dirty="0" smtClean="0">
                <a:sym typeface="Dixieland"/>
              </a:rPr>
              <a:t>For SSH, choice of Guardian or OSS implementations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773" y="0"/>
            <a:ext cx="396122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316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923925" y="1708151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04800" indent="-3048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eaLnBrk="1" hangingPunct="1"/>
            <a:endParaRPr lang="en-US" sz="1800" dirty="0">
              <a:latin typeface="Futura Bk" pitchFamily="34" charset="0"/>
            </a:endParaRP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571500" y="2857500"/>
            <a:ext cx="976313" cy="365125"/>
          </a:xfrm>
          <a:prstGeom prst="rightArrow">
            <a:avLst>
              <a:gd name="adj1" fmla="val 50000"/>
              <a:gd name="adj2" fmla="val 5013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647700" y="4448175"/>
            <a:ext cx="976313" cy="365125"/>
          </a:xfrm>
          <a:prstGeom prst="rightArrow">
            <a:avLst>
              <a:gd name="adj1" fmla="val 50000"/>
              <a:gd name="adj2" fmla="val 5013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46888" y="1080708"/>
            <a:ext cx="8370380" cy="301752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 smtClean="0"/>
              <a:t>   </a:t>
            </a:r>
            <a:r>
              <a:rPr lang="en-US" dirty="0" smtClean="0">
                <a:solidFill>
                  <a:srgbClr val="65CFE9"/>
                </a:solidFill>
              </a:rPr>
              <a:t>Australian  Bank</a:t>
            </a:r>
            <a:endParaRPr lang="en-AU" dirty="0">
              <a:solidFill>
                <a:srgbClr val="65CFE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219455"/>
            <a:ext cx="5610606" cy="952120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sz="2400" b="1" dirty="0" smtClean="0">
                <a:solidFill>
                  <a:srgbClr val="FF0000"/>
                </a:solidFill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</a:rPr>
              <a:t>.  Better  Disaster  Recovery     Contingency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6032" y="1552575"/>
            <a:ext cx="5363718" cy="3495675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AU" sz="1500" dirty="0" smtClean="0">
                <a:sym typeface="Dixieland"/>
              </a:rPr>
              <a:t>Person </a:t>
            </a:r>
            <a:r>
              <a:rPr lang="en-AU" sz="1500" dirty="0">
                <a:sym typeface="Dixieland"/>
              </a:rPr>
              <a:t>clicks on a </a:t>
            </a:r>
            <a:r>
              <a:rPr lang="en-AU" sz="1500" dirty="0" smtClean="0">
                <a:sym typeface="Dixieland"/>
              </a:rPr>
              <a:t>browser link </a:t>
            </a:r>
            <a:r>
              <a:rPr lang="en-AU" sz="1500" dirty="0">
                <a:sym typeface="Dixieland"/>
              </a:rPr>
              <a:t>to a pre-setup Web Page to start a session that connects to the DR system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1500" dirty="0">
                <a:sym typeface="Dixieland"/>
              </a:rPr>
              <a:t>Instantiate the CAIL ActiveX Control inside a Browser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1500" dirty="0">
                <a:sym typeface="Dixieland"/>
              </a:rPr>
              <a:t>Have full 6530 support including -  </a:t>
            </a:r>
            <a:endParaRPr lang="en-AU" sz="1500" dirty="0" smtClean="0">
              <a:sym typeface="Dixieland"/>
            </a:endParaRPr>
          </a:p>
          <a:p>
            <a:pPr lvl="1">
              <a:spcBef>
                <a:spcPts val="600"/>
              </a:spcBef>
            </a:pPr>
            <a:r>
              <a:rPr lang="en-AU" sz="1500" dirty="0" smtClean="0">
                <a:sym typeface="Dixieland"/>
              </a:rPr>
              <a:t>Function Keys</a:t>
            </a:r>
          </a:p>
          <a:p>
            <a:pPr lvl="1">
              <a:spcBef>
                <a:spcPts val="600"/>
              </a:spcBef>
            </a:pPr>
            <a:r>
              <a:rPr lang="en-AU" sz="1500" dirty="0" smtClean="0">
                <a:sym typeface="Dixieland"/>
              </a:rPr>
              <a:t>Tool </a:t>
            </a:r>
            <a:r>
              <a:rPr lang="en-AU" sz="1500" dirty="0">
                <a:sym typeface="Dixieland"/>
              </a:rPr>
              <a:t>Bar </a:t>
            </a:r>
            <a:endParaRPr lang="en-AU" sz="1500" dirty="0" smtClean="0">
              <a:sym typeface="Dixieland"/>
            </a:endParaRPr>
          </a:p>
          <a:p>
            <a:pPr lvl="1">
              <a:spcBef>
                <a:spcPts val="600"/>
              </a:spcBef>
            </a:pPr>
            <a:r>
              <a:rPr lang="en-AU" sz="1500" dirty="0" smtClean="0">
                <a:sym typeface="Dixieland"/>
              </a:rPr>
              <a:t>Multiple </a:t>
            </a:r>
            <a:r>
              <a:rPr lang="en-AU" sz="1500" dirty="0">
                <a:sym typeface="Dixieland"/>
              </a:rPr>
              <a:t>6530 Sessions </a:t>
            </a:r>
            <a:endParaRPr lang="en-AU" sz="1500" dirty="0" smtClean="0">
              <a:sym typeface="Dixieland"/>
            </a:endParaRPr>
          </a:p>
          <a:p>
            <a:pPr lvl="1">
              <a:spcBef>
                <a:spcPts val="600"/>
              </a:spcBef>
            </a:pPr>
            <a:r>
              <a:rPr lang="en-AU" sz="1500" dirty="0" smtClean="0">
                <a:sym typeface="Dixieland"/>
              </a:rPr>
              <a:t>Encrypted </a:t>
            </a:r>
            <a:r>
              <a:rPr lang="en-AU" sz="1500" dirty="0">
                <a:sym typeface="Dixieland"/>
              </a:rPr>
              <a:t>Communications </a:t>
            </a:r>
            <a:endParaRPr lang="en-AU" sz="1500" dirty="0" smtClean="0">
              <a:sym typeface="Dixieland"/>
            </a:endParaRPr>
          </a:p>
          <a:p>
            <a:pPr lvl="1">
              <a:spcBef>
                <a:spcPts val="600"/>
              </a:spcBef>
            </a:pPr>
            <a:r>
              <a:rPr lang="en-AU" sz="1500" dirty="0" smtClean="0">
                <a:sym typeface="Dixieland"/>
              </a:rPr>
              <a:t>Encrypted </a:t>
            </a:r>
            <a:r>
              <a:rPr lang="en-AU" sz="1500" dirty="0">
                <a:sym typeface="Dixieland"/>
              </a:rPr>
              <a:t>File Transfer </a:t>
            </a:r>
            <a:endParaRPr lang="en-AU" sz="1500" dirty="0" smtClean="0">
              <a:sym typeface="Dixieland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AU" sz="1500" dirty="0" smtClean="0">
                <a:sym typeface="Dixieland"/>
              </a:rPr>
              <a:t>     </a:t>
            </a:r>
            <a:r>
              <a:rPr lang="en-AU" sz="1500" dirty="0">
                <a:sym typeface="Dixieland"/>
              </a:rPr>
              <a:t> </a:t>
            </a:r>
            <a:r>
              <a:rPr lang="en-AU" sz="1500" dirty="0" smtClean="0">
                <a:sym typeface="Dixieland"/>
              </a:rPr>
              <a:t> … SFTP </a:t>
            </a:r>
            <a:r>
              <a:rPr lang="en-AU" sz="1500" dirty="0">
                <a:sym typeface="Dixieland"/>
              </a:rPr>
              <a:t>(SSH), FTPS (SSL) 	</a:t>
            </a:r>
            <a:endParaRPr lang="en-AU" sz="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245" y="0"/>
            <a:ext cx="396122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544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923925" y="1708151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04800" indent="-3048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eaLnBrk="1" hangingPunct="1"/>
            <a:endParaRPr lang="en-US" sz="1800" dirty="0">
              <a:latin typeface="Futura Bk" pitchFamily="34" charset="0"/>
            </a:endParaRP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571500" y="2857500"/>
            <a:ext cx="976313" cy="365125"/>
          </a:xfrm>
          <a:prstGeom prst="rightArrow">
            <a:avLst>
              <a:gd name="adj1" fmla="val 50000"/>
              <a:gd name="adj2" fmla="val 5013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647700" y="4448175"/>
            <a:ext cx="976313" cy="365125"/>
          </a:xfrm>
          <a:prstGeom prst="rightArrow">
            <a:avLst>
              <a:gd name="adj1" fmla="val 50000"/>
              <a:gd name="adj2" fmla="val 5013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46888" y="1080708"/>
            <a:ext cx="8370380" cy="301752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 smtClean="0">
                <a:solidFill>
                  <a:srgbClr val="65CFE9"/>
                </a:solidFill>
              </a:rPr>
              <a:t>   Various  Organizations</a:t>
            </a:r>
            <a:endParaRPr lang="en-AU" dirty="0">
              <a:solidFill>
                <a:srgbClr val="65CFE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219455"/>
            <a:ext cx="5610606" cy="952120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6.  AutomatE  Processes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6032" y="1552575"/>
            <a:ext cx="5144643" cy="33400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AU" dirty="0">
                <a:sym typeface="Dixieland"/>
              </a:rPr>
              <a:t>Automatically trigger a process </a:t>
            </a:r>
            <a:endParaRPr lang="en-AU" dirty="0" smtClean="0">
              <a:sym typeface="Dixieland"/>
            </a:endParaRPr>
          </a:p>
          <a:p>
            <a:pPr lvl="1"/>
            <a:r>
              <a:rPr lang="en-AU" dirty="0" smtClean="0">
                <a:sym typeface="Dixieland"/>
              </a:rPr>
              <a:t>Create </a:t>
            </a:r>
            <a:r>
              <a:rPr lang="en-AU" dirty="0">
                <a:sym typeface="Dixieland"/>
              </a:rPr>
              <a:t>a r</a:t>
            </a:r>
            <a:r>
              <a:rPr lang="en-AU" dirty="0" smtClean="0">
                <a:sym typeface="Dixieland"/>
              </a:rPr>
              <a:t>eport / alert  </a:t>
            </a:r>
          </a:p>
          <a:p>
            <a:pPr lvl="1"/>
            <a:r>
              <a:rPr lang="en-AU" dirty="0" smtClean="0">
                <a:sym typeface="Dixieland"/>
              </a:rPr>
              <a:t>Send notifications </a:t>
            </a:r>
          </a:p>
          <a:p>
            <a:pPr lvl="1"/>
            <a:r>
              <a:rPr lang="en-AU" dirty="0" smtClean="0">
                <a:sym typeface="Dixieland"/>
              </a:rPr>
              <a:t>Invoke corrective action routine</a:t>
            </a:r>
          </a:p>
          <a:p>
            <a:pPr lvl="1">
              <a:buNone/>
            </a:pPr>
            <a:endParaRPr lang="en-AU" dirty="0">
              <a:sym typeface="Dixieland"/>
            </a:endParaRPr>
          </a:p>
          <a:p>
            <a:r>
              <a:rPr lang="en-AU" dirty="0">
                <a:sym typeface="Dixieland"/>
              </a:rPr>
              <a:t>Embed the CAIL ActiveX Control for 6530 communications into Customer system management software / applications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773" y="0"/>
            <a:ext cx="396122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070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923925" y="1708151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04800" indent="-3048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eaLnBrk="1" hangingPunct="1"/>
            <a:endParaRPr lang="en-US" sz="1800" dirty="0">
              <a:latin typeface="Futura Bk" pitchFamily="34" charset="0"/>
            </a:endParaRP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571500" y="2857500"/>
            <a:ext cx="976313" cy="365125"/>
          </a:xfrm>
          <a:prstGeom prst="rightArrow">
            <a:avLst>
              <a:gd name="adj1" fmla="val 50000"/>
              <a:gd name="adj2" fmla="val 5013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647700" y="4448175"/>
            <a:ext cx="976313" cy="365125"/>
          </a:xfrm>
          <a:prstGeom prst="rightArrow">
            <a:avLst>
              <a:gd name="adj1" fmla="val 50000"/>
              <a:gd name="adj2" fmla="val 5013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46888" y="709233"/>
            <a:ext cx="8370380" cy="301752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 smtClean="0">
                <a:solidFill>
                  <a:srgbClr val="65CFE9"/>
                </a:solidFill>
              </a:rPr>
              <a:t>     </a:t>
            </a:r>
            <a:endParaRPr lang="en-AU" dirty="0">
              <a:solidFill>
                <a:srgbClr val="65CFE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219455"/>
            <a:ext cx="5610606" cy="952120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7.  Partnering  Solutions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6032" y="1108076"/>
            <a:ext cx="5144643" cy="3340099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To improve system manageability and NonStop usability, the CAIL ActiveX Control (for 6530 communications) has been embedded into Partner Products </a:t>
            </a:r>
            <a:endParaRPr lang="en-US" dirty="0" smtClean="0"/>
          </a:p>
          <a:p>
            <a:pPr lvl="1"/>
            <a:r>
              <a:rPr lang="en-US" dirty="0">
                <a:solidFill>
                  <a:srgbClr val="65CFE9"/>
                </a:solidFill>
              </a:rPr>
              <a:t>MOMI / Blackwood Systems</a:t>
            </a:r>
          </a:p>
          <a:p>
            <a:pPr lvl="1"/>
            <a:r>
              <a:rPr lang="en-US" dirty="0" smtClean="0">
                <a:solidFill>
                  <a:srgbClr val="65CFE9"/>
                </a:solidFill>
              </a:rPr>
              <a:t>The </a:t>
            </a:r>
            <a:r>
              <a:rPr lang="en-US" dirty="0">
                <a:solidFill>
                  <a:srgbClr val="65CFE9"/>
                </a:solidFill>
              </a:rPr>
              <a:t>View / River Rock Software</a:t>
            </a:r>
          </a:p>
          <a:p>
            <a:pPr lvl="1"/>
            <a:r>
              <a:rPr lang="en-US" dirty="0" smtClean="0">
                <a:solidFill>
                  <a:srgbClr val="65CFE9"/>
                </a:solidFill>
              </a:rPr>
              <a:t> etc</a:t>
            </a:r>
            <a:r>
              <a:rPr lang="en-US" dirty="0">
                <a:solidFill>
                  <a:srgbClr val="65CFE9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dirty="0"/>
              <a:t> </a:t>
            </a:r>
            <a:r>
              <a:rPr lang="en-US" dirty="0" smtClean="0"/>
              <a:t>For seamless solutions</a:t>
            </a:r>
            <a:r>
              <a:rPr lang="en-US" sz="2000" dirty="0" smtClean="0"/>
              <a:t>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Increase </a:t>
            </a:r>
            <a:r>
              <a:rPr lang="en-US" dirty="0"/>
              <a:t>product capabilities</a:t>
            </a:r>
          </a:p>
          <a:p>
            <a:pPr lvl="1"/>
            <a:r>
              <a:rPr lang="en-US" dirty="0" smtClean="0"/>
              <a:t>Integrate </a:t>
            </a:r>
            <a:r>
              <a:rPr lang="en-US" dirty="0"/>
              <a:t>information </a:t>
            </a:r>
            <a:r>
              <a:rPr lang="en-US" dirty="0" smtClean="0"/>
              <a:t>with </a:t>
            </a:r>
            <a:r>
              <a:rPr lang="en-US" dirty="0"/>
              <a:t>Customer applications</a:t>
            </a:r>
          </a:p>
          <a:p>
            <a:pPr lvl="1"/>
            <a:r>
              <a:rPr lang="en-US" dirty="0" smtClean="0"/>
              <a:t>Improve responsiveness to </a:t>
            </a:r>
            <a:r>
              <a:rPr lang="en-US" dirty="0"/>
              <a:t>Customer </a:t>
            </a:r>
            <a:r>
              <a:rPr lang="en-US" dirty="0" smtClean="0"/>
              <a:t>requests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773" y="0"/>
            <a:ext cx="396122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715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923925" y="1708151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04800" indent="-3048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eaLnBrk="1" hangingPunct="1"/>
            <a:endParaRPr lang="en-US" sz="1800" dirty="0">
              <a:latin typeface="Futura Bk" pitchFamily="34" charset="0"/>
            </a:endParaRP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571500" y="2857500"/>
            <a:ext cx="976313" cy="365125"/>
          </a:xfrm>
          <a:prstGeom prst="rightArrow">
            <a:avLst>
              <a:gd name="adj1" fmla="val 50000"/>
              <a:gd name="adj2" fmla="val 5013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647700" y="4448175"/>
            <a:ext cx="976313" cy="365125"/>
          </a:xfrm>
          <a:prstGeom prst="rightArrow">
            <a:avLst>
              <a:gd name="adj1" fmla="val 50000"/>
              <a:gd name="adj2" fmla="val 5013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395" y="826708"/>
            <a:ext cx="8370380" cy="301752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 smtClean="0">
                <a:solidFill>
                  <a:srgbClr val="65CFE9"/>
                </a:solidFill>
              </a:rPr>
              <a:t>     Customer Example  -   Military</a:t>
            </a:r>
            <a:endParaRPr lang="en-AU" dirty="0">
              <a:solidFill>
                <a:srgbClr val="65CFE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219455"/>
            <a:ext cx="5610606" cy="952120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8.  Mobile                                                                                                                                      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6032" y="1290638"/>
            <a:ext cx="5820918" cy="3340099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AU" sz="1800" dirty="0">
                <a:sym typeface="Dixieland"/>
              </a:rPr>
              <a:t>Easily enable new Client devices to connect with NonStop </a:t>
            </a:r>
            <a:r>
              <a:rPr lang="en-AU" sz="1800" dirty="0" smtClean="0">
                <a:sym typeface="Dixieland"/>
              </a:rPr>
              <a:t>systems (e.g. Smart </a:t>
            </a:r>
            <a:r>
              <a:rPr lang="en-AU" sz="1800" dirty="0">
                <a:sym typeface="Dixieland"/>
              </a:rPr>
              <a:t>Phones</a:t>
            </a:r>
            <a:r>
              <a:rPr lang="en-AU" sz="1800" dirty="0" smtClean="0">
                <a:sym typeface="Dixieland"/>
              </a:rPr>
              <a:t>, Tablets </a:t>
            </a:r>
            <a:r>
              <a:rPr lang="en-AU" sz="1800" dirty="0">
                <a:sym typeface="Dixieland"/>
              </a:rPr>
              <a:t>etc.)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AU" sz="1800" dirty="0" smtClean="0">
                <a:sym typeface="Dixieland"/>
              </a:rPr>
              <a:t>Easily capture </a:t>
            </a:r>
            <a:r>
              <a:rPr lang="en-AU" sz="1800" dirty="0">
                <a:sym typeface="Dixieland"/>
              </a:rPr>
              <a:t>information by </a:t>
            </a:r>
            <a:r>
              <a:rPr lang="en-AU" sz="1800" dirty="0" smtClean="0">
                <a:sym typeface="Dixieland"/>
              </a:rPr>
              <a:t>utilising </a:t>
            </a:r>
            <a:r>
              <a:rPr lang="en-AU" sz="1800" dirty="0">
                <a:sym typeface="Dixieland"/>
              </a:rPr>
              <a:t>CAIL inside a Scanner with scanned barcodes inserted into the correct field on the screen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AU" sz="1800" dirty="0">
                <a:sym typeface="Dixieland"/>
              </a:rPr>
              <a:t>Achieved by running CAIL Java on an ARM based mobile device </a:t>
            </a:r>
            <a:r>
              <a:rPr lang="en-AU" sz="1800" dirty="0" smtClean="0">
                <a:sym typeface="Dixieland"/>
              </a:rPr>
              <a:t>with </a:t>
            </a:r>
            <a:r>
              <a:rPr lang="en-AU" sz="1800" dirty="0">
                <a:sym typeface="Dixieland"/>
              </a:rPr>
              <a:t>NonStop access from any mobile device supporting Java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5" t="4906" r="27485" b="7857"/>
          <a:stretch/>
        </p:blipFill>
        <p:spPr bwMode="auto">
          <a:xfrm>
            <a:off x="7112843" y="304800"/>
            <a:ext cx="1373932" cy="223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 rot="569717">
            <a:off x="6303222" y="1799648"/>
            <a:ext cx="1927312" cy="2525712"/>
          </a:xfrm>
          <a:prstGeom prst="roundRect">
            <a:avLst>
              <a:gd name="adj" fmla="val 5741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endParaRPr lang="en-AU" sz="2000" dirty="0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39244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647700" y="4448175"/>
            <a:ext cx="976313" cy="365125"/>
          </a:xfrm>
          <a:prstGeom prst="rightArrow">
            <a:avLst>
              <a:gd name="adj1" fmla="val 50000"/>
              <a:gd name="adj2" fmla="val 5013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34188" y="699708"/>
            <a:ext cx="8370380" cy="301752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 smtClean="0">
                <a:solidFill>
                  <a:srgbClr val="65CFE9"/>
                </a:solidFill>
              </a:rPr>
              <a:t>     Reflection / EXTRA!  -  Integrated </a:t>
            </a:r>
            <a:r>
              <a:rPr lang="en-US" dirty="0">
                <a:solidFill>
                  <a:srgbClr val="65CFE9"/>
                </a:solidFill>
              </a:rPr>
              <a:t>CAIL / Attachmate </a:t>
            </a:r>
            <a:r>
              <a:rPr lang="en-US" dirty="0" smtClean="0">
                <a:solidFill>
                  <a:srgbClr val="65CFE9"/>
                </a:solidFill>
              </a:rPr>
              <a:t>Software </a:t>
            </a:r>
            <a:endParaRPr lang="en-US" dirty="0">
              <a:solidFill>
                <a:srgbClr val="65CFE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219455"/>
            <a:ext cx="8753856" cy="952120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9.  “ Enterprise  client  Solution “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    </a:t>
            </a:r>
            <a:r>
              <a:rPr b="1" dirty="0" smtClean="0">
                <a:solidFill>
                  <a:srgbClr val="FF0000"/>
                </a:solidFill>
              </a:rPr>
              <a:t/>
            </a:r>
            <a:br>
              <a:rPr b="1" dirty="0" smtClean="0">
                <a:solidFill>
                  <a:srgbClr val="FF0000"/>
                </a:solidFill>
              </a:rPr>
            </a:br>
            <a:r>
              <a:rPr b="1" dirty="0" smtClean="0">
                <a:solidFill>
                  <a:srgbClr val="FF0000"/>
                </a:solidFill>
              </a:rPr>
              <a:t/>
            </a:r>
            <a:br>
              <a:rPr b="1" dirty="0" smtClean="0">
                <a:solidFill>
                  <a:srgbClr val="FF0000"/>
                </a:solidFill>
              </a:rPr>
            </a:br>
            <a:r>
              <a:rPr b="1" dirty="0" smtClean="0">
                <a:solidFill>
                  <a:srgbClr val="FF0000"/>
                </a:solidFill>
              </a:rPr>
              <a:t>     </a:t>
            </a:r>
            <a:br>
              <a:rPr b="1" dirty="0" smtClean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91001" y="1196787"/>
            <a:ext cx="7922768" cy="3340099"/>
          </a:xfr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endParaRPr lang="en-US" sz="1800" dirty="0" smtClean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800" dirty="0" smtClean="0"/>
              <a:t>A  Corporate Standard for Host access                                                            	….  a single icon for quick, easy, consistent access to -                                                      	Mainframe</a:t>
            </a:r>
            <a:r>
              <a:rPr lang="en-US" sz="1800" dirty="0"/>
              <a:t>, Mid-Range, UNIX/Linux, </a:t>
            </a:r>
            <a:r>
              <a:rPr lang="en-US" sz="1800" dirty="0" smtClean="0"/>
              <a:t>NonStop, etc. systems</a:t>
            </a:r>
            <a:endParaRPr lang="en-US" sz="18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AU" sz="1800" dirty="0" smtClean="0">
                <a:sym typeface="Dixieland"/>
              </a:rPr>
              <a:t>Secure </a:t>
            </a:r>
            <a:r>
              <a:rPr lang="en-AU" sz="1800" dirty="0">
                <a:sym typeface="Dixieland"/>
              </a:rPr>
              <a:t>systems across the enterprise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AU" sz="1800" dirty="0" smtClean="0">
                <a:sym typeface="Dixieland"/>
              </a:rPr>
              <a:t>Modernize with information from “ selected ”  or  “ all ” systems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AU" sz="1800" dirty="0" smtClean="0">
                <a:sym typeface="Dixieland"/>
              </a:rPr>
              <a:t>Reduce training and support demands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AU" sz="1800" dirty="0" smtClean="0">
                <a:sym typeface="Dixieland"/>
              </a:rPr>
              <a:t>Simplify systems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AU" sz="1800" dirty="0" smtClean="0">
                <a:sym typeface="Dixieland"/>
              </a:rPr>
              <a:t>Increase </a:t>
            </a:r>
            <a:r>
              <a:rPr lang="en-AU" sz="1800" dirty="0">
                <a:sym typeface="Dixieland"/>
              </a:rPr>
              <a:t>profile and opportunities for </a:t>
            </a:r>
            <a:r>
              <a:rPr lang="en-AU" sz="1800" dirty="0" smtClean="0">
                <a:sym typeface="Dixieland"/>
              </a:rPr>
              <a:t>NonStop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AU" sz="1800" dirty="0" smtClean="0">
                <a:sym typeface="Dixieland"/>
              </a:rPr>
              <a:t>Save </a:t>
            </a:r>
            <a:r>
              <a:rPr lang="en-AU" sz="1800" dirty="0">
                <a:sym typeface="Dixieland"/>
              </a:rPr>
              <a:t>significant </a:t>
            </a:r>
            <a:r>
              <a:rPr lang="en-AU" sz="1800" dirty="0" smtClean="0">
                <a:sym typeface="Dixieland"/>
              </a:rPr>
              <a:t>$</a:t>
            </a:r>
            <a:endParaRPr lang="en-AU" sz="1800" dirty="0">
              <a:sym typeface="Dixieland"/>
            </a:endParaRPr>
          </a:p>
        </p:txBody>
      </p:sp>
    </p:spTree>
    <p:extLst>
      <p:ext uri="{BB962C8B-B14F-4D97-AF65-F5344CB8AC3E}">
        <p14:creationId xmlns:p14="http://schemas.microsoft.com/office/powerpoint/2010/main" val="33274807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7915" y="285462"/>
            <a:ext cx="5924766" cy="988218"/>
          </a:xfrm>
        </p:spPr>
        <p:txBody>
          <a:bodyPr/>
          <a:lstStyle/>
          <a:p>
            <a:r>
              <a:rPr lang="en-US" sz="3200" dirty="0" smtClean="0">
                <a:solidFill>
                  <a:srgbClr val="FFC000"/>
                </a:solidFill>
              </a:rPr>
              <a:t>      </a:t>
            </a:r>
            <a:r>
              <a:rPr lang="en-US" sz="3200" b="1" dirty="0" smtClean="0">
                <a:solidFill>
                  <a:srgbClr val="FFC000"/>
                </a:solidFill>
              </a:rPr>
              <a:t>agenda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90525" y="1550988"/>
            <a:ext cx="3886200" cy="3144837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Franklin Gothic Heavy" pitchFamily="34" charset="0"/>
              <a:buChar char="•"/>
            </a:pPr>
            <a:r>
              <a:rPr lang="en-US" sz="2200" dirty="0" smtClean="0"/>
              <a:t>Why  Modernize ?</a:t>
            </a:r>
            <a:endParaRPr lang="en-US" sz="2200" dirty="0"/>
          </a:p>
          <a:p>
            <a:pPr>
              <a:buClr>
                <a:schemeClr val="accent1"/>
              </a:buClr>
              <a:buFont typeface="Franklin Gothic Heavy" pitchFamily="34" charset="0"/>
              <a:buChar char="•"/>
            </a:pPr>
            <a:r>
              <a:rPr lang="en-US" sz="2200" dirty="0" smtClean="0"/>
              <a:t>Advantages</a:t>
            </a:r>
            <a:endParaRPr lang="en-US" sz="2200" dirty="0"/>
          </a:p>
          <a:p>
            <a:pPr>
              <a:buClr>
                <a:schemeClr val="accent1"/>
              </a:buClr>
              <a:buFont typeface="Franklin Gothic Heavy" pitchFamily="34" charset="0"/>
              <a:buChar char="•"/>
            </a:pPr>
            <a:r>
              <a:rPr lang="en-US" sz="2200" dirty="0" smtClean="0"/>
              <a:t>Modernizing Examples</a:t>
            </a:r>
          </a:p>
          <a:p>
            <a:pPr>
              <a:buClr>
                <a:schemeClr val="accent1"/>
              </a:buClr>
              <a:buFont typeface="Franklin Gothic Heavy" pitchFamily="34" charset="0"/>
              <a:buChar char="•"/>
            </a:pPr>
            <a:r>
              <a:rPr lang="en-US" sz="2200" dirty="0" smtClean="0"/>
              <a:t>Conclusions </a:t>
            </a:r>
            <a:endParaRPr lang="en-US" sz="2200" dirty="0"/>
          </a:p>
          <a:p>
            <a:pPr>
              <a:buClr>
                <a:schemeClr val="accent1"/>
              </a:buClr>
              <a:buFont typeface="Franklin Gothic Heavy" pitchFamily="34" charset="0"/>
              <a:buChar char="•"/>
            </a:pPr>
            <a:r>
              <a:rPr lang="en-US" sz="2200" dirty="0" smtClean="0"/>
              <a:t>Next </a:t>
            </a:r>
            <a:r>
              <a:rPr lang="en-US" sz="2200" dirty="0"/>
              <a:t>Steps</a:t>
            </a:r>
          </a:p>
        </p:txBody>
      </p:sp>
    </p:spTree>
    <p:extLst>
      <p:ext uri="{BB962C8B-B14F-4D97-AF65-F5344CB8AC3E}">
        <p14:creationId xmlns:p14="http://schemas.microsoft.com/office/powerpoint/2010/main" val="36755070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65CFE9"/>
                </a:solidFill>
                <a:sym typeface="Dixieland"/>
              </a:rPr>
              <a:t>Why  Standardize  ?    </a:t>
            </a:r>
            <a:r>
              <a:rPr lang="en-AU" sz="2000" b="1" dirty="0" smtClean="0">
                <a:solidFill>
                  <a:srgbClr val="FFC000"/>
                </a:solidFill>
                <a:sym typeface="Dixieland"/>
              </a:rPr>
              <a:t>To Deliver  results  fast </a:t>
            </a:r>
            <a:r>
              <a:rPr lang="en-AU" b="1" dirty="0" smtClean="0">
                <a:solidFill>
                  <a:srgbClr val="FF0000"/>
                </a:solidFill>
                <a:sym typeface="Dixieland"/>
              </a:rPr>
              <a:t/>
            </a:r>
            <a:br>
              <a:rPr lang="en-AU" b="1" dirty="0" smtClean="0">
                <a:solidFill>
                  <a:srgbClr val="FF0000"/>
                </a:solidFill>
                <a:sym typeface="Dixieland"/>
              </a:rPr>
            </a:br>
            <a:r>
              <a:rPr lang="en-AU" b="1" dirty="0" smtClean="0">
                <a:solidFill>
                  <a:srgbClr val="FF0000"/>
                </a:solidFill>
                <a:sym typeface="Dixieland"/>
              </a:rPr>
              <a:t>                                            </a:t>
            </a:r>
            <a:r>
              <a:rPr lang="en-AU" b="1" dirty="0" smtClean="0">
                <a:solidFill>
                  <a:srgbClr val="00B050"/>
                </a:solidFill>
                <a:sym typeface="Dixieland"/>
              </a:rPr>
              <a:t>+</a:t>
            </a:r>
            <a:r>
              <a:rPr lang="en-AU" sz="2000" b="1" dirty="0" smtClean="0">
                <a:solidFill>
                  <a:srgbClr val="00B050"/>
                </a:solidFill>
                <a:sym typeface="Dixieland"/>
              </a:rPr>
              <a:t>     meet  expectations </a:t>
            </a:r>
            <a:endParaRPr lang="en-AU" sz="2000" b="1" dirty="0" smtClean="0">
              <a:solidFill>
                <a:srgbClr val="00B050"/>
              </a:solidFill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923925" y="11953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04800" indent="-3048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eaLnBrk="1" hangingPunct="1"/>
            <a:endParaRPr lang="en-US" sz="1800" dirty="0">
              <a:latin typeface="Futura Bk" pitchFamily="34" charset="0"/>
            </a:endParaRPr>
          </a:p>
        </p:txBody>
      </p:sp>
      <p:graphicFrame>
        <p:nvGraphicFramePr>
          <p:cNvPr id="26787" name="Group 1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851988"/>
              </p:ext>
            </p:extLst>
          </p:nvPr>
        </p:nvGraphicFramePr>
        <p:xfrm>
          <a:off x="2349500" y="1471613"/>
          <a:ext cx="5349875" cy="2795587"/>
        </p:xfrm>
        <a:graphic>
          <a:graphicData uri="http://schemas.openxmlformats.org/drawingml/2006/table">
            <a:tbl>
              <a:tblPr/>
              <a:tblGrid>
                <a:gridCol w="1782763"/>
                <a:gridCol w="976312"/>
                <a:gridCol w="2590800"/>
              </a:tblGrid>
              <a:tr h="15144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00000"/>
                        <a:buFont typeface="Futura Bk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utura Bk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00000"/>
                        <a:buFont typeface="Futura Bk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utura Bk"/>
                      </a:endParaRP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00000"/>
                        <a:buFont typeface="Futura Bk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33"/>
                        </a:solidFill>
                        <a:effectLst/>
                        <a:latin typeface="Futura Bk"/>
                      </a:endParaRPr>
                    </a:p>
                  </a:txBody>
                  <a:tcPr marT="34290" marB="3429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00000"/>
                        <a:buFont typeface="Futura Bk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utura Bk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00000"/>
                        <a:buFont typeface="Futura Bk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utura Bk"/>
                      </a:endParaRP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00000"/>
                        <a:buFont typeface="Futura Bk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33"/>
                        </a:solidFill>
                        <a:effectLst/>
                        <a:latin typeface="Futura Bk"/>
                      </a:endParaRPr>
                    </a:p>
                  </a:txBody>
                  <a:tcPr marT="34290" marB="342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690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00000"/>
                        <a:buFont typeface="Futura Bk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utura Bk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00000"/>
                        <a:buFont typeface="Futura Bk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utura Bk"/>
                      </a:endParaRP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00000"/>
                        <a:buFont typeface="Futura Bk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33"/>
                        </a:solidFill>
                        <a:effectLst/>
                        <a:latin typeface="Futura Bk"/>
                      </a:endParaRPr>
                    </a:p>
                  </a:txBody>
                  <a:tcPr marT="34290" marB="342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641" name="Text Box 92"/>
          <p:cNvSpPr txBox="1">
            <a:spLocks noChangeArrowheads="1"/>
          </p:cNvSpPr>
          <p:nvPr/>
        </p:nvSpPr>
        <p:spPr bwMode="auto">
          <a:xfrm>
            <a:off x="5775325" y="1722438"/>
            <a:ext cx="12763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4800" indent="-3048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26642" name="Text Box 95"/>
          <p:cNvSpPr txBox="1">
            <a:spLocks noChangeArrowheads="1"/>
          </p:cNvSpPr>
          <p:nvPr/>
        </p:nvSpPr>
        <p:spPr bwMode="auto">
          <a:xfrm>
            <a:off x="4624463" y="4389438"/>
            <a:ext cx="7191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04800" indent="-3048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bg1"/>
                </a:solidFill>
                <a:latin typeface="+mn-lt"/>
              </a:rPr>
              <a:t>Time</a:t>
            </a:r>
          </a:p>
        </p:txBody>
      </p:sp>
      <p:sp>
        <p:nvSpPr>
          <p:cNvPr id="26643" name="Text Box 96"/>
          <p:cNvSpPr txBox="1">
            <a:spLocks noChangeArrowheads="1"/>
          </p:cNvSpPr>
          <p:nvPr/>
        </p:nvSpPr>
        <p:spPr bwMode="auto">
          <a:xfrm>
            <a:off x="542925" y="1798638"/>
            <a:ext cx="7556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4800" indent="-3048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26644" name="Text Box 98"/>
          <p:cNvSpPr txBox="1">
            <a:spLocks noChangeArrowheads="1"/>
          </p:cNvSpPr>
          <p:nvPr/>
        </p:nvSpPr>
        <p:spPr bwMode="auto">
          <a:xfrm>
            <a:off x="1484587" y="2017713"/>
            <a:ext cx="684546" cy="3693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04800" indent="-3048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/>
            <a:r>
              <a:rPr lang="en-US" sz="1800" b="0" dirty="0">
                <a:solidFill>
                  <a:schemeClr val="bg1"/>
                </a:solidFill>
                <a:latin typeface="+mn-lt"/>
              </a:rPr>
              <a:t>Grief</a:t>
            </a:r>
          </a:p>
        </p:txBody>
      </p:sp>
      <p:sp>
        <p:nvSpPr>
          <p:cNvPr id="26645" name="Text Box 99"/>
          <p:cNvSpPr txBox="1">
            <a:spLocks noChangeArrowheads="1"/>
          </p:cNvSpPr>
          <p:nvPr/>
        </p:nvSpPr>
        <p:spPr bwMode="auto">
          <a:xfrm>
            <a:off x="1253498" y="3074988"/>
            <a:ext cx="915635" cy="3693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04800" indent="-3048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/>
            <a:r>
              <a:rPr lang="en-US" sz="1800" b="0" dirty="0">
                <a:solidFill>
                  <a:schemeClr val="bg1"/>
                </a:solidFill>
                <a:latin typeface="+mn-lt"/>
              </a:rPr>
              <a:t>R  O  R</a:t>
            </a:r>
          </a:p>
        </p:txBody>
      </p:sp>
      <p:sp>
        <p:nvSpPr>
          <p:cNvPr id="26646" name="Text Box 100"/>
          <p:cNvSpPr txBox="1">
            <a:spLocks noChangeArrowheads="1"/>
          </p:cNvSpPr>
          <p:nvPr/>
        </p:nvSpPr>
        <p:spPr bwMode="auto">
          <a:xfrm>
            <a:off x="814040" y="3827463"/>
            <a:ext cx="1418593" cy="3693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04800" indent="-3048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/>
            <a:r>
              <a:rPr lang="en-US" sz="1800" b="0" dirty="0">
                <a:solidFill>
                  <a:schemeClr val="bg1"/>
                </a:solidFill>
                <a:latin typeface="+mn-lt"/>
              </a:rPr>
              <a:t>Gratification</a:t>
            </a:r>
          </a:p>
        </p:txBody>
      </p:sp>
      <p:sp>
        <p:nvSpPr>
          <p:cNvPr id="26647" name="Freeform 148"/>
          <p:cNvSpPr>
            <a:spLocks/>
          </p:cNvSpPr>
          <p:nvPr/>
        </p:nvSpPr>
        <p:spPr bwMode="auto">
          <a:xfrm flipH="1">
            <a:off x="5951538" y="1992313"/>
            <a:ext cx="4221162" cy="74612"/>
          </a:xfrm>
          <a:custGeom>
            <a:avLst/>
            <a:gdLst>
              <a:gd name="T0" fmla="*/ 0 w 2253"/>
              <a:gd name="T1" fmla="*/ 2147483647 h 1911"/>
              <a:gd name="T2" fmla="*/ 2147483647 w 2253"/>
              <a:gd name="T3" fmla="*/ 2147483647 h 1911"/>
              <a:gd name="T4" fmla="*/ 2147483647 w 2253"/>
              <a:gd name="T5" fmla="*/ 2147483647 h 1911"/>
              <a:gd name="T6" fmla="*/ 2147483647 w 2253"/>
              <a:gd name="T7" fmla="*/ 2147483647 h 1911"/>
              <a:gd name="T8" fmla="*/ 2147483647 w 2253"/>
              <a:gd name="T9" fmla="*/ 2147483647 h 1911"/>
              <a:gd name="T10" fmla="*/ 2147483647 w 2253"/>
              <a:gd name="T11" fmla="*/ 2147483647 h 19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53"/>
              <a:gd name="T19" fmla="*/ 0 h 1911"/>
              <a:gd name="T20" fmla="*/ 2253 w 2253"/>
              <a:gd name="T21" fmla="*/ 1911 h 19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53" h="1911">
                <a:moveTo>
                  <a:pt x="0" y="1911"/>
                </a:moveTo>
                <a:cubicBezTo>
                  <a:pt x="72" y="1886"/>
                  <a:pt x="145" y="1862"/>
                  <a:pt x="360" y="1831"/>
                </a:cubicBezTo>
                <a:cubicBezTo>
                  <a:pt x="575" y="1800"/>
                  <a:pt x="997" y="1794"/>
                  <a:pt x="1288" y="1727"/>
                </a:cubicBezTo>
                <a:cubicBezTo>
                  <a:pt x="1579" y="1660"/>
                  <a:pt x="1955" y="1681"/>
                  <a:pt x="2104" y="1431"/>
                </a:cubicBezTo>
                <a:cubicBezTo>
                  <a:pt x="2253" y="1181"/>
                  <a:pt x="2172" y="446"/>
                  <a:pt x="2184" y="223"/>
                </a:cubicBezTo>
                <a:cubicBezTo>
                  <a:pt x="2196" y="0"/>
                  <a:pt x="2186" y="47"/>
                  <a:pt x="2176" y="95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 dirty="0"/>
          </a:p>
        </p:txBody>
      </p:sp>
      <p:sp>
        <p:nvSpPr>
          <p:cNvPr id="26648" name="Freeform 149"/>
          <p:cNvSpPr>
            <a:spLocks/>
          </p:cNvSpPr>
          <p:nvPr/>
        </p:nvSpPr>
        <p:spPr bwMode="auto">
          <a:xfrm>
            <a:off x="2374900" y="2324100"/>
            <a:ext cx="3605213" cy="1924050"/>
          </a:xfrm>
          <a:custGeom>
            <a:avLst/>
            <a:gdLst>
              <a:gd name="T0" fmla="*/ 0 w 2271"/>
              <a:gd name="T1" fmla="*/ 2147483647 h 1616"/>
              <a:gd name="T2" fmla="*/ 2147483647 w 2271"/>
              <a:gd name="T3" fmla="*/ 2147483647 h 1616"/>
              <a:gd name="T4" fmla="*/ 2147483647 w 2271"/>
              <a:gd name="T5" fmla="*/ 0 h 1616"/>
              <a:gd name="T6" fmla="*/ 0 60000 65536"/>
              <a:gd name="T7" fmla="*/ 0 60000 65536"/>
              <a:gd name="T8" fmla="*/ 0 60000 65536"/>
              <a:gd name="T9" fmla="*/ 0 w 2271"/>
              <a:gd name="T10" fmla="*/ 0 h 1616"/>
              <a:gd name="T11" fmla="*/ 2271 w 2271"/>
              <a:gd name="T12" fmla="*/ 1616 h 16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71" h="1616">
                <a:moveTo>
                  <a:pt x="0" y="1616"/>
                </a:moveTo>
                <a:cubicBezTo>
                  <a:pt x="832" y="1598"/>
                  <a:pt x="1665" y="1581"/>
                  <a:pt x="1968" y="1312"/>
                </a:cubicBezTo>
                <a:cubicBezTo>
                  <a:pt x="2271" y="1043"/>
                  <a:pt x="2043" y="521"/>
                  <a:pt x="1816" y="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 dirty="0"/>
          </a:p>
        </p:txBody>
      </p:sp>
      <p:sp>
        <p:nvSpPr>
          <p:cNvPr id="26650" name="Freeform 151"/>
          <p:cNvSpPr>
            <a:spLocks/>
          </p:cNvSpPr>
          <p:nvPr/>
        </p:nvSpPr>
        <p:spPr bwMode="auto">
          <a:xfrm>
            <a:off x="825500" y="2924175"/>
            <a:ext cx="4191000" cy="638175"/>
          </a:xfrm>
          <a:custGeom>
            <a:avLst/>
            <a:gdLst>
              <a:gd name="T0" fmla="*/ 2147483647 w 48"/>
              <a:gd name="T1" fmla="*/ 0 h 24"/>
              <a:gd name="T2" fmla="*/ 0 w 48"/>
              <a:gd name="T3" fmla="*/ 2147483647 h 24"/>
              <a:gd name="T4" fmla="*/ 0 60000 65536"/>
              <a:gd name="T5" fmla="*/ 0 60000 65536"/>
              <a:gd name="T6" fmla="*/ 0 w 48"/>
              <a:gd name="T7" fmla="*/ 0 h 24"/>
              <a:gd name="T8" fmla="*/ 48 w 48"/>
              <a:gd name="T9" fmla="*/ 24 h 2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24">
                <a:moveTo>
                  <a:pt x="48" y="0"/>
                </a:moveTo>
                <a:cubicBezTo>
                  <a:pt x="48" y="0"/>
                  <a:pt x="24" y="12"/>
                  <a:pt x="0" y="24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 dirty="0"/>
          </a:p>
        </p:txBody>
      </p:sp>
      <p:sp>
        <p:nvSpPr>
          <p:cNvPr id="26651" name="Line 157"/>
          <p:cNvSpPr>
            <a:spLocks noChangeShapeType="1"/>
          </p:cNvSpPr>
          <p:nvPr/>
        </p:nvSpPr>
        <p:spPr bwMode="auto">
          <a:xfrm flipV="1">
            <a:off x="1066800" y="2419350"/>
            <a:ext cx="4699000" cy="2286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AU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74900" y="4389438"/>
            <a:ext cx="5245100" cy="0"/>
          </a:xfrm>
          <a:prstGeom prst="straightConnector1">
            <a:avLst/>
          </a:prstGeom>
          <a:ln w="635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6200000">
            <a:off x="-193186" y="2711458"/>
            <a:ext cx="1593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Complexity</a:t>
            </a:r>
          </a:p>
        </p:txBody>
      </p:sp>
    </p:spTree>
    <p:extLst>
      <p:ext uri="{BB962C8B-B14F-4D97-AF65-F5344CB8AC3E}">
        <p14:creationId xmlns:p14="http://schemas.microsoft.com/office/powerpoint/2010/main" val="26130460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b="1" i="1" dirty="0" smtClean="0">
                <a:solidFill>
                  <a:srgbClr val="00B050"/>
                </a:solidFill>
                <a:sym typeface="Dixieland"/>
              </a:rPr>
              <a:t>                                                           +  make it easier to move forward</a:t>
            </a:r>
            <a:endParaRPr lang="en-AU" b="1" i="1" dirty="0">
              <a:solidFill>
                <a:srgbClr val="00B050"/>
              </a:solidFill>
            </a:endParaRPr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65CFE9"/>
                </a:solidFill>
                <a:sym typeface="Dixieland"/>
              </a:rPr>
              <a:t>Why  standardize ?     </a:t>
            </a:r>
            <a:r>
              <a:rPr lang="en-AU" sz="2000" b="1" dirty="0" smtClean="0">
                <a:solidFill>
                  <a:srgbClr val="FFC000"/>
                </a:solidFill>
                <a:sym typeface="Dixieland"/>
              </a:rPr>
              <a:t>To  </a:t>
            </a:r>
            <a:r>
              <a:rPr lang="en-AU" sz="2000" b="1" dirty="0">
                <a:solidFill>
                  <a:srgbClr val="FFC000"/>
                </a:solidFill>
                <a:sym typeface="Dixieland"/>
              </a:rPr>
              <a:t>Reduce </a:t>
            </a:r>
            <a:r>
              <a:rPr lang="en-AU" sz="2000" b="1" dirty="0" smtClean="0">
                <a:solidFill>
                  <a:srgbClr val="FFC000"/>
                </a:solidFill>
                <a:sym typeface="Dixieland"/>
              </a:rPr>
              <a:t> Risk  and  Cost</a:t>
            </a:r>
            <a:endParaRPr lang="en-AU" sz="2000" b="1" dirty="0">
              <a:solidFill>
                <a:srgbClr val="FFC000"/>
              </a:solidFill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923925" y="11953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04800" indent="-3048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eaLnBrk="1" hangingPunct="1"/>
            <a:endParaRPr lang="en-US" sz="1800" dirty="0">
              <a:latin typeface="Futura Bk" pitchFamily="34" charset="0"/>
            </a:endParaRPr>
          </a:p>
        </p:txBody>
      </p:sp>
      <p:graphicFrame>
        <p:nvGraphicFramePr>
          <p:cNvPr id="26787" name="Group 1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01223"/>
              </p:ext>
            </p:extLst>
          </p:nvPr>
        </p:nvGraphicFramePr>
        <p:xfrm>
          <a:off x="2349500" y="1471613"/>
          <a:ext cx="5349875" cy="2795587"/>
        </p:xfrm>
        <a:graphic>
          <a:graphicData uri="http://schemas.openxmlformats.org/drawingml/2006/table">
            <a:tbl>
              <a:tblPr/>
              <a:tblGrid>
                <a:gridCol w="1782763"/>
                <a:gridCol w="976312"/>
                <a:gridCol w="2590800"/>
              </a:tblGrid>
              <a:tr h="15144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00000"/>
                        <a:buFont typeface="Futura Bk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utura Bk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00000"/>
                        <a:buFont typeface="Futura Bk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utura Bk"/>
                      </a:endParaRP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00000"/>
                        <a:buFont typeface="Futura Bk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33"/>
                        </a:solidFill>
                        <a:effectLst/>
                        <a:latin typeface="Futura Bk"/>
                      </a:endParaRPr>
                    </a:p>
                  </a:txBody>
                  <a:tcPr marT="34290" marB="3429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00000"/>
                        <a:buFont typeface="Futura Bk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utura Bk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00000"/>
                        <a:buFont typeface="Futura Bk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utura Bk"/>
                      </a:endParaRP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00000"/>
                        <a:buFont typeface="Futura Bk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33"/>
                        </a:solidFill>
                        <a:effectLst/>
                        <a:latin typeface="Futura Bk"/>
                      </a:endParaRPr>
                    </a:p>
                  </a:txBody>
                  <a:tcPr marT="34290" marB="342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690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00000"/>
                        <a:buFont typeface="Futura Bk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utura Bk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00000"/>
                        <a:buFont typeface="Futura Bk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utura Bk"/>
                      </a:endParaRPr>
                    </a:p>
                  </a:txBody>
                  <a:tcPr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100000"/>
                        <a:buFont typeface="Futura Bk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33"/>
                        </a:solidFill>
                        <a:effectLst/>
                        <a:latin typeface="Futura Bk"/>
                      </a:endParaRPr>
                    </a:p>
                  </a:txBody>
                  <a:tcPr marT="34290" marB="342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641" name="Text Box 92"/>
          <p:cNvSpPr txBox="1">
            <a:spLocks noChangeArrowheads="1"/>
          </p:cNvSpPr>
          <p:nvPr/>
        </p:nvSpPr>
        <p:spPr bwMode="auto">
          <a:xfrm>
            <a:off x="5775325" y="1722438"/>
            <a:ext cx="12763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4800" indent="-3048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26642" name="Text Box 95"/>
          <p:cNvSpPr txBox="1">
            <a:spLocks noChangeArrowheads="1"/>
          </p:cNvSpPr>
          <p:nvPr/>
        </p:nvSpPr>
        <p:spPr bwMode="auto">
          <a:xfrm>
            <a:off x="4624463" y="4389438"/>
            <a:ext cx="7459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04800" indent="-3048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bg1"/>
                </a:solidFill>
                <a:latin typeface="+mn-lt"/>
              </a:rPr>
              <a:t>Time</a:t>
            </a:r>
          </a:p>
        </p:txBody>
      </p:sp>
      <p:sp>
        <p:nvSpPr>
          <p:cNvPr id="26643" name="Text Box 96"/>
          <p:cNvSpPr txBox="1">
            <a:spLocks noChangeArrowheads="1"/>
          </p:cNvSpPr>
          <p:nvPr/>
        </p:nvSpPr>
        <p:spPr bwMode="auto">
          <a:xfrm>
            <a:off x="542925" y="1798638"/>
            <a:ext cx="7556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4800" indent="-3048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26644" name="Text Box 98"/>
          <p:cNvSpPr txBox="1">
            <a:spLocks noChangeArrowheads="1"/>
          </p:cNvSpPr>
          <p:nvPr/>
        </p:nvSpPr>
        <p:spPr bwMode="auto">
          <a:xfrm>
            <a:off x="1569759" y="2017713"/>
            <a:ext cx="662874" cy="3693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04800" indent="-3048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/>
            <a:r>
              <a:rPr lang="en-US" sz="1800" b="0" dirty="0" smtClean="0">
                <a:solidFill>
                  <a:schemeClr val="bg1"/>
                </a:solidFill>
                <a:latin typeface="+mn-lt"/>
              </a:rPr>
              <a:t>High</a:t>
            </a:r>
            <a:endParaRPr lang="en-US" sz="18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645" name="Text Box 99"/>
          <p:cNvSpPr txBox="1">
            <a:spLocks noChangeArrowheads="1"/>
          </p:cNvSpPr>
          <p:nvPr/>
        </p:nvSpPr>
        <p:spPr bwMode="auto">
          <a:xfrm>
            <a:off x="1230436" y="3074988"/>
            <a:ext cx="1002197" cy="3693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04800" indent="-3048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/>
            <a:r>
              <a:rPr lang="en-US" sz="1800" b="0" dirty="0" smtClean="0">
                <a:solidFill>
                  <a:schemeClr val="bg1"/>
                </a:solidFill>
                <a:latin typeface="+mn-lt"/>
              </a:rPr>
              <a:t>Medium</a:t>
            </a:r>
            <a:endParaRPr lang="en-US" sz="18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646" name="Text Box 100"/>
          <p:cNvSpPr txBox="1">
            <a:spLocks noChangeArrowheads="1"/>
          </p:cNvSpPr>
          <p:nvPr/>
        </p:nvSpPr>
        <p:spPr bwMode="auto">
          <a:xfrm>
            <a:off x="1668376" y="3827463"/>
            <a:ext cx="564257" cy="3693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04800" indent="-3048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algn="r" eaLnBrk="1" hangingPunct="1"/>
            <a:r>
              <a:rPr lang="en-US" sz="1800" b="0" dirty="0" smtClean="0">
                <a:solidFill>
                  <a:schemeClr val="bg1"/>
                </a:solidFill>
                <a:latin typeface="+mn-lt"/>
              </a:rPr>
              <a:t>Low</a:t>
            </a:r>
            <a:endParaRPr lang="en-US" sz="18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647" name="Freeform 148"/>
          <p:cNvSpPr>
            <a:spLocks/>
          </p:cNvSpPr>
          <p:nvPr/>
        </p:nvSpPr>
        <p:spPr bwMode="auto">
          <a:xfrm flipH="1">
            <a:off x="5951538" y="1992313"/>
            <a:ext cx="4221162" cy="74612"/>
          </a:xfrm>
          <a:custGeom>
            <a:avLst/>
            <a:gdLst>
              <a:gd name="T0" fmla="*/ 0 w 2253"/>
              <a:gd name="T1" fmla="*/ 2147483647 h 1911"/>
              <a:gd name="T2" fmla="*/ 2147483647 w 2253"/>
              <a:gd name="T3" fmla="*/ 2147483647 h 1911"/>
              <a:gd name="T4" fmla="*/ 2147483647 w 2253"/>
              <a:gd name="T5" fmla="*/ 2147483647 h 1911"/>
              <a:gd name="T6" fmla="*/ 2147483647 w 2253"/>
              <a:gd name="T7" fmla="*/ 2147483647 h 1911"/>
              <a:gd name="T8" fmla="*/ 2147483647 w 2253"/>
              <a:gd name="T9" fmla="*/ 2147483647 h 1911"/>
              <a:gd name="T10" fmla="*/ 2147483647 w 2253"/>
              <a:gd name="T11" fmla="*/ 2147483647 h 19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53"/>
              <a:gd name="T19" fmla="*/ 0 h 1911"/>
              <a:gd name="T20" fmla="*/ 2253 w 2253"/>
              <a:gd name="T21" fmla="*/ 1911 h 19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53" h="1911">
                <a:moveTo>
                  <a:pt x="0" y="1911"/>
                </a:moveTo>
                <a:cubicBezTo>
                  <a:pt x="72" y="1886"/>
                  <a:pt x="145" y="1862"/>
                  <a:pt x="360" y="1831"/>
                </a:cubicBezTo>
                <a:cubicBezTo>
                  <a:pt x="575" y="1800"/>
                  <a:pt x="997" y="1794"/>
                  <a:pt x="1288" y="1727"/>
                </a:cubicBezTo>
                <a:cubicBezTo>
                  <a:pt x="1579" y="1660"/>
                  <a:pt x="1955" y="1681"/>
                  <a:pt x="2104" y="1431"/>
                </a:cubicBezTo>
                <a:cubicBezTo>
                  <a:pt x="2253" y="1181"/>
                  <a:pt x="2172" y="446"/>
                  <a:pt x="2184" y="223"/>
                </a:cubicBezTo>
                <a:cubicBezTo>
                  <a:pt x="2196" y="0"/>
                  <a:pt x="2186" y="47"/>
                  <a:pt x="2176" y="95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 dirty="0"/>
          </a:p>
        </p:txBody>
      </p:sp>
      <p:sp>
        <p:nvSpPr>
          <p:cNvPr id="26648" name="Freeform 149"/>
          <p:cNvSpPr>
            <a:spLocks/>
          </p:cNvSpPr>
          <p:nvPr/>
        </p:nvSpPr>
        <p:spPr bwMode="auto">
          <a:xfrm>
            <a:off x="2374900" y="2324100"/>
            <a:ext cx="3605213" cy="1924050"/>
          </a:xfrm>
          <a:custGeom>
            <a:avLst/>
            <a:gdLst>
              <a:gd name="T0" fmla="*/ 0 w 2271"/>
              <a:gd name="T1" fmla="*/ 2147483647 h 1616"/>
              <a:gd name="T2" fmla="*/ 2147483647 w 2271"/>
              <a:gd name="T3" fmla="*/ 2147483647 h 1616"/>
              <a:gd name="T4" fmla="*/ 2147483647 w 2271"/>
              <a:gd name="T5" fmla="*/ 0 h 1616"/>
              <a:gd name="T6" fmla="*/ 0 60000 65536"/>
              <a:gd name="T7" fmla="*/ 0 60000 65536"/>
              <a:gd name="T8" fmla="*/ 0 60000 65536"/>
              <a:gd name="T9" fmla="*/ 0 w 2271"/>
              <a:gd name="T10" fmla="*/ 0 h 1616"/>
              <a:gd name="T11" fmla="*/ 2271 w 2271"/>
              <a:gd name="T12" fmla="*/ 1616 h 16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71" h="1616">
                <a:moveTo>
                  <a:pt x="0" y="1616"/>
                </a:moveTo>
                <a:cubicBezTo>
                  <a:pt x="832" y="1598"/>
                  <a:pt x="1665" y="1581"/>
                  <a:pt x="1968" y="1312"/>
                </a:cubicBezTo>
                <a:cubicBezTo>
                  <a:pt x="2271" y="1043"/>
                  <a:pt x="2043" y="521"/>
                  <a:pt x="1816" y="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 dirty="0"/>
          </a:p>
        </p:txBody>
      </p:sp>
      <p:sp>
        <p:nvSpPr>
          <p:cNvPr id="26650" name="Freeform 151"/>
          <p:cNvSpPr>
            <a:spLocks/>
          </p:cNvSpPr>
          <p:nvPr/>
        </p:nvSpPr>
        <p:spPr bwMode="auto">
          <a:xfrm>
            <a:off x="825500" y="2924175"/>
            <a:ext cx="4191000" cy="638175"/>
          </a:xfrm>
          <a:custGeom>
            <a:avLst/>
            <a:gdLst>
              <a:gd name="T0" fmla="*/ 2147483647 w 48"/>
              <a:gd name="T1" fmla="*/ 0 h 24"/>
              <a:gd name="T2" fmla="*/ 0 w 48"/>
              <a:gd name="T3" fmla="*/ 2147483647 h 24"/>
              <a:gd name="T4" fmla="*/ 0 60000 65536"/>
              <a:gd name="T5" fmla="*/ 0 60000 65536"/>
              <a:gd name="T6" fmla="*/ 0 w 48"/>
              <a:gd name="T7" fmla="*/ 0 h 24"/>
              <a:gd name="T8" fmla="*/ 48 w 48"/>
              <a:gd name="T9" fmla="*/ 24 h 2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24">
                <a:moveTo>
                  <a:pt x="48" y="0"/>
                </a:moveTo>
                <a:cubicBezTo>
                  <a:pt x="48" y="0"/>
                  <a:pt x="24" y="12"/>
                  <a:pt x="0" y="24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 dirty="0"/>
          </a:p>
        </p:txBody>
      </p:sp>
      <p:sp>
        <p:nvSpPr>
          <p:cNvPr id="26651" name="Line 157"/>
          <p:cNvSpPr>
            <a:spLocks noChangeShapeType="1"/>
          </p:cNvSpPr>
          <p:nvPr/>
        </p:nvSpPr>
        <p:spPr bwMode="auto">
          <a:xfrm flipV="1">
            <a:off x="1066800" y="2419350"/>
            <a:ext cx="4699000" cy="2286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AU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74900" y="4389438"/>
            <a:ext cx="5245100" cy="0"/>
          </a:xfrm>
          <a:prstGeom prst="straightConnector1">
            <a:avLst/>
          </a:prstGeom>
          <a:ln w="635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6750" y="2400300"/>
            <a:ext cx="47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+mj-lt"/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13954645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923925" y="11953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04800" indent="-3048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eaLnBrk="1" hangingPunct="1"/>
            <a:endParaRPr lang="en-US" sz="1800" dirty="0">
              <a:latin typeface="Futura Bk" pitchFamily="34" charset="0"/>
            </a:endParaRPr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647700" y="4448175"/>
            <a:ext cx="976313" cy="365125"/>
          </a:xfrm>
          <a:prstGeom prst="rightArrow">
            <a:avLst>
              <a:gd name="adj1" fmla="val 50000"/>
              <a:gd name="adj2" fmla="val 5013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Next  Step  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1.  </a:t>
            </a:r>
            <a:r>
              <a:rPr lang="en-AU" sz="1800" dirty="0" smtClean="0">
                <a:solidFill>
                  <a:srgbClr val="FFC000"/>
                </a:solidFill>
                <a:sym typeface="Dixieland"/>
              </a:rPr>
              <a:t>Evaluate  “ CAIL “ to modernize NonStop </a:t>
            </a:r>
            <a:r>
              <a:rPr lang="en-AU" sz="1800" dirty="0">
                <a:solidFill>
                  <a:srgbClr val="FFC000"/>
                </a:solidFill>
                <a:sym typeface="Dixieland"/>
              </a:rPr>
              <a:t>systems</a:t>
            </a:r>
            <a:r>
              <a:rPr lang="en-US" dirty="0">
                <a:solidFill>
                  <a:srgbClr val="FFC000"/>
                </a:solidFill>
              </a:rPr>
              <a:t/>
            </a:r>
            <a:br>
              <a:rPr lang="en-US" dirty="0">
                <a:solidFill>
                  <a:srgbClr val="FFC000"/>
                </a:solidFill>
              </a:rPr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65760" y="2054310"/>
            <a:ext cx="4803140" cy="1611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2.  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Utilize  “ Reflection “  or  “ EXTRA! “ (integrated Attachmate / CAIL Software)   to modernize all information services (including NonStop) with an Enterprise Client Solution</a:t>
            </a:r>
            <a:endParaRPr lang="en-AU" dirty="0">
              <a:solidFill>
                <a:srgbClr val="00B05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918200" y="2054310"/>
            <a:ext cx="2984500" cy="2524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5425" marR="0" indent="-22542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Futura Bk" pitchFamily="34" charset="0"/>
              <a:buChar char="–"/>
              <a:tabLst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marR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itchFamily="34" charset="0"/>
              <a:buChar char="•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71500" marR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Futura Bk" pitchFamily="34" charset="0"/>
              <a:buChar char="−"/>
              <a:tabLst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00100" marR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itchFamily="34" charset="0"/>
              <a:buChar char="•"/>
              <a:tabLst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28700" marR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Futura Bk" pitchFamily="34" charset="0"/>
              <a:buChar char="−"/>
              <a:tabLst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For more information, please visit  </a:t>
            </a:r>
            <a:r>
              <a:rPr lang="en-US" dirty="0" smtClean="0">
                <a:hlinkClick r:id="rId2"/>
              </a:rPr>
              <a:t>www.cail.com</a:t>
            </a:r>
            <a:r>
              <a:rPr lang="en-US" dirty="0" smtClean="0"/>
              <a:t>  or contact CAIL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hlinkClick r:id="rId3"/>
              </a:rPr>
              <a:t>info@cail.com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800-668-5769 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Ron Thompson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rthompson@cail.com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689600" y="2143182"/>
            <a:ext cx="0" cy="2304993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6512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Arrow 13"/>
          <p:cNvSpPr/>
          <p:nvPr/>
        </p:nvSpPr>
        <p:spPr>
          <a:xfrm>
            <a:off x="285750" y="1190625"/>
            <a:ext cx="4666107" cy="3248025"/>
          </a:xfrm>
          <a:prstGeom prst="rightArrow">
            <a:avLst>
              <a:gd name="adj1" fmla="val 87537"/>
              <a:gd name="adj2" fmla="val 23900"/>
            </a:avLst>
          </a:prstGeom>
          <a:gradFill flip="none" rotWithShape="1">
            <a:gsLst>
              <a:gs pos="0">
                <a:srgbClr val="1E89C5"/>
              </a:gs>
              <a:gs pos="100000">
                <a:srgbClr val="00104D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endParaRPr lang="en-AU" sz="20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Why  Modernize ?</a:t>
            </a:r>
            <a:endParaRPr lang="en-AU" b="1" dirty="0">
              <a:solidFill>
                <a:srgbClr val="FFC000"/>
              </a:solidFill>
            </a:endParaRPr>
          </a:p>
        </p:txBody>
      </p:sp>
      <p:sp>
        <p:nvSpPr>
          <p:cNvPr id="7170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60807" y="1485781"/>
            <a:ext cx="3820668" cy="24894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/>
              <a:t>Standardization </a:t>
            </a:r>
          </a:p>
          <a:p>
            <a:pPr>
              <a:lnSpc>
                <a:spcPct val="100000"/>
              </a:lnSpc>
            </a:pPr>
            <a:r>
              <a:rPr lang="en-US" sz="1600" dirty="0" smtClean="0"/>
              <a:t>To improve Security </a:t>
            </a:r>
          </a:p>
          <a:p>
            <a:pPr>
              <a:lnSpc>
                <a:spcPct val="100000"/>
              </a:lnSpc>
            </a:pPr>
            <a:r>
              <a:rPr lang="en-US" sz="1600" dirty="0" smtClean="0"/>
              <a:t>To get more from current systems</a:t>
            </a:r>
          </a:p>
          <a:p>
            <a:pPr>
              <a:lnSpc>
                <a:spcPct val="100000"/>
              </a:lnSpc>
            </a:pPr>
            <a:r>
              <a:rPr lang="en-US" sz="1600" dirty="0" smtClean="0"/>
              <a:t>In conjunction with Windows 7 rollout</a:t>
            </a:r>
          </a:p>
          <a:p>
            <a:pPr>
              <a:lnSpc>
                <a:spcPct val="100000"/>
              </a:lnSpc>
            </a:pPr>
            <a:r>
              <a:rPr lang="en-US" sz="1600" dirty="0" smtClean="0"/>
              <a:t>Support Mobile devices </a:t>
            </a:r>
          </a:p>
          <a:p>
            <a:pPr>
              <a:lnSpc>
                <a:spcPct val="100000"/>
              </a:lnSpc>
            </a:pPr>
            <a:r>
              <a:rPr lang="en-US" sz="1600" dirty="0" smtClean="0"/>
              <a:t>Encourage Collaboration </a:t>
            </a:r>
          </a:p>
          <a:p>
            <a:pPr>
              <a:lnSpc>
                <a:spcPct val="100000"/>
              </a:lnSpc>
            </a:pPr>
            <a:r>
              <a:rPr lang="en-US" sz="1600" dirty="0" smtClean="0"/>
              <a:t>To create Business Value</a:t>
            </a:r>
          </a:p>
        </p:txBody>
      </p:sp>
      <p:sp>
        <p:nvSpPr>
          <p:cNvPr id="19" name="Text Placeholder 10"/>
          <p:cNvSpPr txBox="1">
            <a:spLocks/>
          </p:cNvSpPr>
          <p:nvPr/>
        </p:nvSpPr>
        <p:spPr>
          <a:xfrm>
            <a:off x="5180457" y="1949196"/>
            <a:ext cx="3820668" cy="2489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R="0" indent="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Futura Bk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  <a:lvl2pPr marL="342900" marR="0" indent="-1143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Arial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2pPr>
            <a:lvl3pPr marL="571500" marR="0" indent="-1682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Futura Bk" pitchFamily="34" charset="0"/>
              <a:buChar char="−"/>
              <a:tabLst/>
              <a:defRPr sz="1200">
                <a:solidFill>
                  <a:schemeClr val="bg1"/>
                </a:solidFill>
              </a:defRPr>
            </a:lvl3pPr>
            <a:lvl4pPr marL="800100" marR="0" indent="-1143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Arial" pitchFamily="34" charset="0"/>
              <a:buChar char="•"/>
              <a:tabLst/>
              <a:defRPr sz="1200">
                <a:solidFill>
                  <a:schemeClr val="bg1"/>
                </a:solidFill>
              </a:defRPr>
            </a:lvl4pPr>
            <a:lvl5pPr marL="1028700" marR="0" indent="-1746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Futura Bk" pitchFamily="34" charset="0"/>
              <a:buChar char="−"/>
              <a:tabLst/>
              <a:defRPr sz="1200">
                <a:solidFill>
                  <a:schemeClr val="bg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2000" b="1" i="1" dirty="0" smtClean="0">
                <a:solidFill>
                  <a:srgbClr val="FF0000"/>
                </a:solidFill>
              </a:rPr>
              <a:t>GET  THE  RIGHT  DATA </a:t>
            </a:r>
            <a:br>
              <a:rPr lang="en-US" sz="2000" b="1" i="1" dirty="0" smtClean="0">
                <a:solidFill>
                  <a:srgbClr val="FF0000"/>
                </a:solidFill>
              </a:rPr>
            </a:br>
            <a:r>
              <a:rPr lang="en-US" sz="2000" b="1" i="1" dirty="0" smtClean="0">
                <a:solidFill>
                  <a:srgbClr val="FF0000"/>
                </a:solidFill>
              </a:rPr>
              <a:t>TO  THE  RIGHT  PEOPLE </a:t>
            </a:r>
            <a:br>
              <a:rPr lang="en-US" sz="2000" b="1" i="1" dirty="0" smtClean="0">
                <a:solidFill>
                  <a:srgbClr val="FF0000"/>
                </a:solidFill>
              </a:rPr>
            </a:br>
            <a:r>
              <a:rPr lang="en-US" sz="2000" b="1" i="1" dirty="0" smtClean="0">
                <a:solidFill>
                  <a:srgbClr val="FF0000"/>
                </a:solidFill>
              </a:rPr>
              <a:t>AT  THE  RIGHT  TIME</a:t>
            </a:r>
          </a:p>
          <a:p>
            <a:pPr marL="225425" lvl="1" indent="-225425">
              <a:spcBef>
                <a:spcPts val="1000"/>
              </a:spcBef>
              <a:buSzPct val="100000"/>
              <a:buFont typeface="Futura Bk" pitchFamily="34" charset="0"/>
              <a:buChar char="–"/>
            </a:pPr>
            <a:r>
              <a:rPr lang="en-US" dirty="0">
                <a:solidFill>
                  <a:srgbClr val="00B050"/>
                </a:solidFill>
              </a:rPr>
              <a:t>Increase efficiency and productivity</a:t>
            </a:r>
          </a:p>
          <a:p>
            <a:pPr marL="225425" lvl="1" indent="-225425">
              <a:spcBef>
                <a:spcPts val="1000"/>
              </a:spcBef>
              <a:buSzPct val="100000"/>
              <a:buFont typeface="Futura Bk" pitchFamily="34" charset="0"/>
              <a:buChar char="–"/>
            </a:pPr>
            <a:r>
              <a:rPr lang="en-US" dirty="0">
                <a:solidFill>
                  <a:srgbClr val="00B050"/>
                </a:solidFill>
              </a:rPr>
              <a:t>Provide business </a:t>
            </a:r>
            <a:r>
              <a:rPr lang="en-US" dirty="0" smtClean="0">
                <a:solidFill>
                  <a:srgbClr val="00B050"/>
                </a:solidFill>
              </a:rPr>
              <a:t>advantage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3966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647700" y="4448175"/>
            <a:ext cx="976313" cy="365125"/>
          </a:xfrm>
          <a:prstGeom prst="rightArrow">
            <a:avLst>
              <a:gd name="adj1" fmla="val 50000"/>
              <a:gd name="adj2" fmla="val 5013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3367" y="1087763"/>
            <a:ext cx="9279172" cy="363838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AU" sz="1800" dirty="0" smtClean="0">
                <a:sym typeface="Dixieland"/>
              </a:rPr>
              <a:t>     </a:t>
            </a:r>
            <a:r>
              <a:rPr lang="en-AU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Dixieland"/>
              </a:rPr>
              <a:t>Business	1.  Increase Revenue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AU" sz="1800" b="1" dirty="0">
                <a:solidFill>
                  <a:schemeClr val="accent3">
                    <a:lumMod val="60000"/>
                    <a:lumOff val="40000"/>
                  </a:schemeClr>
                </a:solidFill>
                <a:sym typeface="Dixieland"/>
              </a:rPr>
              <a:t>		</a:t>
            </a:r>
            <a:r>
              <a:rPr lang="en-AU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Dixieland"/>
              </a:rPr>
              <a:t>2.  Successfully manage change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AU" sz="1800" dirty="0" smtClean="0">
              <a:sym typeface="Dixieland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AU" sz="1800" dirty="0">
              <a:sym typeface="Dixieland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AU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sym typeface="Dixieland"/>
              </a:rPr>
              <a:t>     IT 		Support business innovation while mitigating risk -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AU" sz="1800" b="1" dirty="0">
              <a:solidFill>
                <a:schemeClr val="accent4">
                  <a:lumMod val="60000"/>
                  <a:lumOff val="40000"/>
                </a:schemeClr>
              </a:solidFill>
              <a:sym typeface="Dixieland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AU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sym typeface="Dixieland"/>
              </a:rPr>
              <a:t>		A.  </a:t>
            </a:r>
            <a:r>
              <a:rPr lang="en-AU" sz="1800" b="1" dirty="0">
                <a:solidFill>
                  <a:schemeClr val="accent4">
                    <a:lumMod val="60000"/>
                    <a:lumOff val="40000"/>
                  </a:schemeClr>
                </a:solidFill>
                <a:sym typeface="Dixieland"/>
              </a:rPr>
              <a:t>w</a:t>
            </a:r>
            <a:r>
              <a:rPr lang="en-AU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sym typeface="Dixieland"/>
              </a:rPr>
              <a:t>ith easy-to-use, seamless information services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AU" sz="1800" b="1" dirty="0">
                <a:solidFill>
                  <a:schemeClr val="accent4">
                    <a:lumMod val="60000"/>
                    <a:lumOff val="40000"/>
                  </a:schemeClr>
                </a:solidFill>
                <a:sym typeface="Dixieland"/>
              </a:rPr>
              <a:t>	</a:t>
            </a:r>
            <a:r>
              <a:rPr lang="en-AU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sym typeface="Dixieland"/>
              </a:rPr>
              <a:t>	B.  </a:t>
            </a:r>
            <a:r>
              <a:rPr lang="en-AU" sz="1800" b="1" dirty="0">
                <a:solidFill>
                  <a:schemeClr val="accent4">
                    <a:lumMod val="60000"/>
                    <a:lumOff val="40000"/>
                  </a:schemeClr>
                </a:solidFill>
                <a:sym typeface="Dixieland"/>
              </a:rPr>
              <a:t>i</a:t>
            </a:r>
            <a:r>
              <a:rPr lang="en-AU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sym typeface="Dixieland"/>
              </a:rPr>
              <a:t>mproved interoperability between systems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smtClean="0">
                <a:solidFill>
                  <a:srgbClr val="FFC000"/>
                </a:solidFill>
              </a:rPr>
              <a:t>Modernizing  Objectives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7492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673225" y="1398588"/>
            <a:ext cx="4019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4800" indent="-3048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eaLnBrk="1" hangingPunct="1"/>
            <a:endParaRPr lang="en-US" sz="1800" dirty="0">
              <a:latin typeface="Futura B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“ Client  Solution “  Advantages</a:t>
            </a:r>
            <a:endParaRPr lang="en-AU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65760" y="1289874"/>
            <a:ext cx="6310811" cy="3657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Produce results quickly                                          </a:t>
            </a:r>
          </a:p>
          <a:p>
            <a:r>
              <a:rPr lang="en-US" sz="2000" dirty="0" smtClean="0"/>
              <a:t>Focus on delivering Business Value</a:t>
            </a:r>
          </a:p>
          <a:p>
            <a:r>
              <a:rPr lang="en-US" sz="2000" dirty="0" smtClean="0"/>
              <a:t>Fast ROI</a:t>
            </a:r>
            <a:endParaRPr lang="en-US" sz="1450" dirty="0" smtClean="0"/>
          </a:p>
          <a:p>
            <a:r>
              <a:rPr lang="en-US" sz="2000" dirty="0" smtClean="0"/>
              <a:t>Reduce risk while managing change                                                      </a:t>
            </a:r>
          </a:p>
          <a:p>
            <a:r>
              <a:rPr lang="en-US" sz="2000" dirty="0" smtClean="0"/>
              <a:t>Facilitates collaboration / communications</a:t>
            </a:r>
          </a:p>
          <a:p>
            <a:r>
              <a:rPr lang="en-US" sz="2000" dirty="0" smtClean="0"/>
              <a:t>Position NonStop as part of the Corporate Standard  </a:t>
            </a:r>
          </a:p>
        </p:txBody>
      </p:sp>
      <p:sp>
        <p:nvSpPr>
          <p:cNvPr id="8" name="Rectangle 7"/>
          <p:cNvSpPr/>
          <p:nvPr/>
        </p:nvSpPr>
        <p:spPr>
          <a:xfrm>
            <a:off x="442684" y="4347310"/>
            <a:ext cx="7482115" cy="600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200"/>
              </a:spcBef>
              <a:buSzPct val="100000"/>
              <a:buFont typeface="Futura Bk" pitchFamily="34" charset="0"/>
              <a:buNone/>
            </a:pPr>
            <a:r>
              <a:rPr lang="en-US" sz="2400" dirty="0" smtClean="0">
                <a:solidFill>
                  <a:srgbClr val="00B050"/>
                </a:solidFill>
                <a:latin typeface="Futura Bk" pitchFamily="34" charset="0"/>
              </a:rPr>
              <a:t>Leverage the </a:t>
            </a:r>
            <a:r>
              <a:rPr lang="en-US" sz="2400" dirty="0">
                <a:solidFill>
                  <a:srgbClr val="00B050"/>
                </a:solidFill>
                <a:latin typeface="Futura Bk" pitchFamily="34" charset="0"/>
              </a:rPr>
              <a:t>investment in current </a:t>
            </a:r>
            <a:r>
              <a:rPr lang="en-US" sz="2400" dirty="0" smtClean="0">
                <a:solidFill>
                  <a:srgbClr val="00B050"/>
                </a:solidFill>
                <a:latin typeface="Futura Bk" pitchFamily="34" charset="0"/>
              </a:rPr>
              <a:t>systems ….</a:t>
            </a:r>
          </a:p>
          <a:p>
            <a:pPr>
              <a:spcBef>
                <a:spcPts val="1200"/>
              </a:spcBef>
              <a:buSzPct val="100000"/>
              <a:buFont typeface="Futura Bk" pitchFamily="34" charset="0"/>
              <a:buNone/>
            </a:pPr>
            <a:r>
              <a:rPr lang="en-US" sz="2400" dirty="0" smtClean="0">
                <a:solidFill>
                  <a:srgbClr val="FFC000"/>
                </a:solidFill>
                <a:latin typeface="Futura Bk" pitchFamily="34" charset="0"/>
              </a:rPr>
              <a:t>.               </a:t>
            </a:r>
            <a:endParaRPr lang="en-AU" sz="2400" dirty="0">
              <a:solidFill>
                <a:srgbClr val="FFC000"/>
              </a:solidFill>
              <a:latin typeface="Futura B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1572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124" y="483279"/>
            <a:ext cx="4726059" cy="3961721"/>
          </a:xfrm>
          <a:prstGeom prst="rect">
            <a:avLst/>
          </a:prstGeom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673225" y="1570038"/>
            <a:ext cx="4019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4800" indent="-3048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eaLnBrk="1" hangingPunct="1"/>
            <a:endParaRPr lang="en-US" sz="1800" dirty="0">
              <a:latin typeface="Futura Bk" pitchFamily="34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87325" y="319088"/>
            <a:ext cx="7423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4800" indent="-3048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eaLnBrk="1" hangingPunct="1"/>
            <a:r>
              <a:rPr lang="en-US" b="0" dirty="0">
                <a:solidFill>
                  <a:srgbClr val="800000"/>
                </a:solidFill>
              </a:rPr>
              <a:t>    </a:t>
            </a:r>
            <a:endParaRPr lang="en-US" u="sng" dirty="0"/>
          </a:p>
        </p:txBody>
      </p:sp>
      <p:pic>
        <p:nvPicPr>
          <p:cNvPr id="12294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0100" y="946361"/>
            <a:ext cx="3640927" cy="2255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0400" y="1320800"/>
            <a:ext cx="392126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C000"/>
                </a:solidFill>
              </a:rPr>
              <a:t>Modernization  - </a:t>
            </a:r>
          </a:p>
          <a:p>
            <a:r>
              <a:rPr lang="en-US" sz="2800" b="1" i="1" dirty="0" smtClean="0">
                <a:solidFill>
                  <a:srgbClr val="FFC000"/>
                </a:solidFill>
              </a:rPr>
              <a:t>with Client Solutions </a:t>
            </a:r>
          </a:p>
          <a:p>
            <a:r>
              <a:rPr lang="en-US" sz="2800" b="1" i="1" dirty="0" smtClean="0">
                <a:solidFill>
                  <a:srgbClr val="FFC000"/>
                </a:solidFill>
              </a:rPr>
              <a:t>   </a:t>
            </a:r>
          </a:p>
          <a:p>
            <a:r>
              <a:rPr lang="en-US" sz="2800" b="1" i="1" dirty="0" smtClean="0">
                <a:solidFill>
                  <a:srgbClr val="FFC000"/>
                </a:solidFill>
              </a:rPr>
              <a:t>Customer  examples</a:t>
            </a:r>
          </a:p>
          <a:p>
            <a:endParaRPr lang="en-US" sz="2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671529" y="4730851"/>
            <a:ext cx="351831" cy="253799"/>
            <a:chOff x="8343900" y="4384225"/>
            <a:chExt cx="542873" cy="391610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163" y="4384225"/>
              <a:ext cx="391610" cy="391610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 userDrawn="1"/>
          </p:nvCxnSpPr>
          <p:spPr>
            <a:xfrm>
              <a:off x="8343900" y="4390593"/>
              <a:ext cx="0" cy="375717"/>
            </a:xfrm>
            <a:prstGeom prst="line">
              <a:avLst/>
            </a:prstGeom>
            <a:ln w="63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892" y="4744284"/>
            <a:ext cx="606637" cy="24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229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00B050"/>
                </a:solidFill>
              </a:rPr>
              <a:t>Information Access Options</a:t>
            </a:r>
            <a:endParaRPr lang="en-AU" b="1" dirty="0">
              <a:solidFill>
                <a:srgbClr val="00B050"/>
              </a:solidFill>
            </a:endParaRP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FFC000"/>
                </a:solidFill>
                <a:sym typeface="Dixieland"/>
              </a:rPr>
              <a:t>Modernizing  Systems</a:t>
            </a:r>
            <a:endParaRPr lang="en-AU" b="1" dirty="0" smtClean="0">
              <a:solidFill>
                <a:srgbClr val="FFC000"/>
              </a:solidFill>
            </a:endParaRP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225425" y="1649413"/>
            <a:ext cx="1416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4800" indent="-3048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eaLnBrk="1" hangingPunct="1"/>
            <a:endParaRPr lang="en-US" sz="1800" dirty="0">
              <a:latin typeface="Futura Bk" pitchFamily="34" charset="0"/>
            </a:endParaRPr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444500" y="4198938"/>
            <a:ext cx="3416300" cy="8309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>
              <a:spcBef>
                <a:spcPts val="1200"/>
              </a:spcBef>
              <a:buSzPct val="100000"/>
              <a:buFont typeface="Futura Bk" pitchFamily="34" charset="0"/>
              <a:buNone/>
              <a:defRPr sz="2400">
                <a:solidFill>
                  <a:srgbClr val="FFC000"/>
                </a:solidFill>
                <a:latin typeface="Futura Bk" pitchFamily="34" charset="0"/>
              </a:defRPr>
            </a:lvl1pPr>
          </a:lstStyle>
          <a:p>
            <a:r>
              <a:rPr lang="en-US" sz="1600" b="1" i="1" dirty="0" smtClean="0">
                <a:solidFill>
                  <a:srgbClr val="FF0000"/>
                </a:solidFill>
              </a:rPr>
              <a:t>   … Hybrid  system  environment  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19" name="Content Placeholder 3"/>
          <p:cNvSpPr txBox="1">
            <a:spLocks/>
          </p:cNvSpPr>
          <p:nvPr/>
        </p:nvSpPr>
        <p:spPr>
          <a:xfrm>
            <a:off x="2346960" y="1512888"/>
            <a:ext cx="3653790" cy="2116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5425" marR="0" indent="-22542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Futura Bk" pitchFamily="34" charset="0"/>
              <a:buChar char="–"/>
              <a:tabLst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marR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itchFamily="34" charset="0"/>
              <a:buChar char="•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71500" marR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Futura Bk" pitchFamily="34" charset="0"/>
              <a:buChar char="−"/>
              <a:tabLst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00100" marR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itchFamily="34" charset="0"/>
              <a:buChar char="•"/>
              <a:tabLst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28700" marR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Futura Bk" pitchFamily="34" charset="0"/>
              <a:buChar char="−"/>
              <a:tabLst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/>
              <a:t>2.  ODBC</a:t>
            </a:r>
          </a:p>
          <a:p>
            <a:pPr marL="0" indent="0">
              <a:buNone/>
            </a:pPr>
            <a:r>
              <a:rPr lang="en-AU" dirty="0" smtClean="0"/>
              <a:t>3.  SOAP</a:t>
            </a:r>
          </a:p>
          <a:p>
            <a:pPr marL="0" indent="0">
              <a:buNone/>
            </a:pPr>
            <a:r>
              <a:rPr lang="en-AU" dirty="0" smtClean="0"/>
              <a:t>4.  RPC</a:t>
            </a:r>
          </a:p>
          <a:p>
            <a:pPr marL="0" indent="0">
              <a:buNone/>
            </a:pPr>
            <a:r>
              <a:rPr lang="en-AU" dirty="0" smtClean="0"/>
              <a:t>5.  Messaging / Middleware</a:t>
            </a:r>
            <a:endParaRPr lang="en-AU" dirty="0"/>
          </a:p>
        </p:txBody>
      </p:sp>
      <p:sp>
        <p:nvSpPr>
          <p:cNvPr id="20" name="Content Placeholder 3"/>
          <p:cNvSpPr txBox="1">
            <a:spLocks/>
          </p:cNvSpPr>
          <p:nvPr/>
        </p:nvSpPr>
        <p:spPr>
          <a:xfrm>
            <a:off x="5593079" y="1512888"/>
            <a:ext cx="2684145" cy="2116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5425" marR="0" indent="-22542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Futura Bk" pitchFamily="34" charset="0"/>
              <a:buChar char="–"/>
              <a:tabLst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marR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itchFamily="34" charset="0"/>
              <a:buChar char="•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71500" marR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Futura Bk" pitchFamily="34" charset="0"/>
              <a:buChar char="−"/>
              <a:tabLst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00100" marR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itchFamily="34" charset="0"/>
              <a:buChar char="•"/>
              <a:tabLst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28700" marR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Futura Bk" pitchFamily="34" charset="0"/>
              <a:buChar char="−"/>
              <a:tabLst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/>
              <a:t>6.  Client / Server</a:t>
            </a:r>
          </a:p>
          <a:p>
            <a:pPr marL="0" indent="0">
              <a:buNone/>
            </a:pPr>
            <a:r>
              <a:rPr lang="en-AU" dirty="0" smtClean="0"/>
              <a:t>7.  PC / Windows</a:t>
            </a:r>
          </a:p>
          <a:p>
            <a:pPr marL="0" indent="0">
              <a:buNone/>
            </a:pPr>
            <a:r>
              <a:rPr lang="en-AU" dirty="0" smtClean="0"/>
              <a:t>8.  Internet (HTML, etc.)</a:t>
            </a:r>
            <a:endParaRPr lang="en-AU" dirty="0"/>
          </a:p>
        </p:txBody>
      </p:sp>
      <p:sp>
        <p:nvSpPr>
          <p:cNvPr id="21" name="Content Placeholder 3"/>
          <p:cNvSpPr txBox="1">
            <a:spLocks/>
          </p:cNvSpPr>
          <p:nvPr/>
        </p:nvSpPr>
        <p:spPr>
          <a:xfrm>
            <a:off x="358775" y="1512888"/>
            <a:ext cx="4794250" cy="3021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Futura Bk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342900" marR="0" indent="-1143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2pPr>
            <a:lvl3pPr marL="571500" marR="0" indent="-1682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Futura Bk" pitchFamily="34" charset="0"/>
              <a:buChar char="−"/>
              <a:tabLst/>
              <a:defRPr sz="1000">
                <a:solidFill>
                  <a:schemeClr val="bg1"/>
                </a:solidFill>
              </a:defRPr>
            </a:lvl3pPr>
            <a:lvl4pPr marL="800100" marR="0" indent="-1143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itchFamily="34" charset="0"/>
              <a:buChar char="•"/>
              <a:tabLst/>
              <a:defRPr sz="1000">
                <a:solidFill>
                  <a:schemeClr val="bg1"/>
                </a:solidFill>
              </a:defRPr>
            </a:lvl4pPr>
            <a:lvl5pPr marL="1028700" marR="0" indent="-1746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Futura Bk" pitchFamily="34" charset="0"/>
              <a:buChar char="−"/>
              <a:tabLst/>
              <a:defRPr sz="1000">
                <a:solidFill>
                  <a:schemeClr val="bg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AU" dirty="0"/>
              <a:t>1. Emulation</a:t>
            </a:r>
          </a:p>
          <a:p>
            <a:pPr lvl="1"/>
            <a:r>
              <a:rPr lang="en-AU" sz="1600" dirty="0" smtClean="0"/>
              <a:t>6530</a:t>
            </a:r>
            <a:r>
              <a:rPr lang="en-AU" sz="1600" dirty="0"/>
              <a:t>		</a:t>
            </a:r>
          </a:p>
          <a:p>
            <a:pPr lvl="1"/>
            <a:r>
              <a:rPr lang="en-AU" sz="1600" dirty="0" smtClean="0"/>
              <a:t>3270</a:t>
            </a:r>
            <a:endParaRPr lang="en-AU" sz="1600" dirty="0"/>
          </a:p>
          <a:p>
            <a:pPr lvl="1"/>
            <a:r>
              <a:rPr lang="en-AU" sz="1600" dirty="0" smtClean="0"/>
              <a:t>5250</a:t>
            </a:r>
            <a:endParaRPr lang="en-AU" sz="1600" dirty="0"/>
          </a:p>
          <a:p>
            <a:pPr lvl="1"/>
            <a:r>
              <a:rPr lang="en-AU" sz="1600" dirty="0" smtClean="0"/>
              <a:t>VT</a:t>
            </a:r>
            <a:endParaRPr lang="en-AU" sz="1600" dirty="0"/>
          </a:p>
          <a:p>
            <a:pPr lvl="1"/>
            <a:r>
              <a:rPr lang="en-AU" sz="1600" dirty="0" smtClean="0"/>
              <a:t>T27</a:t>
            </a:r>
            <a:endParaRPr lang="en-AU" sz="1600" dirty="0"/>
          </a:p>
          <a:p>
            <a:pPr lvl="1"/>
            <a:r>
              <a:rPr lang="en-AU" sz="1600" dirty="0"/>
              <a:t>X</a:t>
            </a:r>
          </a:p>
          <a:p>
            <a:pPr lvl="1"/>
            <a:r>
              <a:rPr lang="en-AU" sz="1600" dirty="0"/>
              <a:t>etc</a:t>
            </a:r>
            <a:r>
              <a:rPr lang="en-AU" sz="1600" dirty="0" smtClean="0"/>
              <a:t>.</a:t>
            </a:r>
          </a:p>
          <a:p>
            <a:pPr marL="228600" lvl="1" indent="0">
              <a:buNone/>
            </a:pPr>
            <a:endParaRPr lang="en-AU" sz="1600" dirty="0"/>
          </a:p>
          <a:p>
            <a:pPr marL="228600" lvl="1" indent="0">
              <a:buNone/>
            </a:pPr>
            <a:r>
              <a:rPr lang="en-AU" sz="1600" b="1" i="1" dirty="0" smtClean="0">
                <a:solidFill>
                  <a:srgbClr val="65CFE9"/>
                </a:solidFill>
              </a:rPr>
              <a:t>… the  “ Data “  is  the  platform</a:t>
            </a:r>
            <a:endParaRPr lang="en-AU" sz="1600" b="1" i="1" dirty="0">
              <a:solidFill>
                <a:srgbClr val="65CFE9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152650" y="1581150"/>
            <a:ext cx="0" cy="182880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76875" y="1581150"/>
            <a:ext cx="0" cy="182880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9038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65CFE9"/>
                </a:solidFill>
                <a:sym typeface="Dixieland"/>
              </a:rPr>
              <a:t>Display Example A</a:t>
            </a:r>
            <a:endParaRPr lang="en-AU" dirty="0" smtClean="0">
              <a:solidFill>
                <a:srgbClr val="65CFE9"/>
              </a:solidFill>
            </a:endParaRPr>
          </a:p>
          <a:p>
            <a:endParaRPr lang="en-AU" dirty="0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FFC000"/>
                </a:solidFill>
                <a:sym typeface="Dixieland"/>
              </a:rPr>
              <a:t>ModerniZe   -   </a:t>
            </a:r>
            <a:r>
              <a:rPr lang="en-AU" b="1" dirty="0" smtClean="0">
                <a:solidFill>
                  <a:srgbClr val="00B050"/>
                </a:solidFill>
                <a:sym typeface="Dixieland"/>
              </a:rPr>
              <a:t>Text  Style</a:t>
            </a:r>
            <a:endParaRPr lang="en-AU" b="1" dirty="0" smtClean="0">
              <a:solidFill>
                <a:srgbClr val="00B050"/>
              </a:solidFill>
            </a:endParaRP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708025" y="4522788"/>
            <a:ext cx="1841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04800" indent="-3048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eaLnBrk="1" hangingPunct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24" y="1175005"/>
            <a:ext cx="6022351" cy="384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871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65CFE9"/>
                </a:solidFill>
                <a:sym typeface="Dixieland"/>
              </a:rPr>
              <a:t>Display Example B</a:t>
            </a:r>
            <a:endParaRPr lang="en-AU" dirty="0" smtClean="0">
              <a:solidFill>
                <a:srgbClr val="65CFE9"/>
              </a:solidFill>
            </a:endParaRPr>
          </a:p>
          <a:p>
            <a:endParaRPr lang="en-AU" dirty="0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FFC000"/>
                </a:solidFill>
                <a:sym typeface="Dixieland"/>
              </a:rPr>
              <a:t>ModerniZe    -  </a:t>
            </a:r>
            <a:r>
              <a:rPr lang="en-AU" b="1" dirty="0" smtClean="0">
                <a:solidFill>
                  <a:srgbClr val="00B050"/>
                </a:solidFill>
                <a:sym typeface="Dixieland"/>
              </a:rPr>
              <a:t>Web  Page</a:t>
            </a:r>
            <a:endParaRPr lang="en-AU" b="1" dirty="0" smtClean="0">
              <a:solidFill>
                <a:srgbClr val="00B050"/>
              </a:solidFill>
            </a:endParaRP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708025" y="4522788"/>
            <a:ext cx="1841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04800" indent="-3048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rgbClr val="2740F9"/>
              </a:buClr>
              <a:buSzPct val="100000"/>
              <a:buFont typeface="Futura Bk" pitchFamily="34" charset="0"/>
              <a:defRPr sz="2400" b="1">
                <a:solidFill>
                  <a:schemeClr val="tx1"/>
                </a:solidFill>
                <a:latin typeface="Franklin Gothic Heavy" pitchFamily="34" charset="0"/>
              </a:defRPr>
            </a:lvl9pPr>
          </a:lstStyle>
          <a:p>
            <a:pPr eaLnBrk="1" hangingPunct="1"/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190625"/>
            <a:ext cx="5756275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2643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P_Angle_Dark_4x3_Blue Short-1">
  <a:themeElements>
    <a:clrScheme name="HP Dark Blue 13 Degree">
      <a:dk1>
        <a:srgbClr val="000000"/>
      </a:dk1>
      <a:lt1>
        <a:sysClr val="window" lastClr="FFFFFF"/>
      </a:lt1>
      <a:dk2>
        <a:srgbClr val="898B8F"/>
      </a:dk2>
      <a:lt2>
        <a:srgbClr val="3D393B"/>
      </a:lt2>
      <a:accent1>
        <a:srgbClr val="5191CD"/>
      </a:accent1>
      <a:accent2>
        <a:srgbClr val="29568F"/>
      </a:accent2>
      <a:accent3>
        <a:srgbClr val="4FAF00"/>
      </a:accent3>
      <a:accent4>
        <a:srgbClr val="EB5F01"/>
      </a:accent4>
      <a:accent5>
        <a:srgbClr val="990000"/>
      </a:accent5>
      <a:accent6>
        <a:srgbClr val="000000"/>
      </a:accent6>
      <a:hlink>
        <a:srgbClr val="0098F6"/>
      </a:hlink>
      <a:folHlink>
        <a:srgbClr val="EB5F01"/>
      </a:folHlink>
    </a:clrScheme>
    <a:fontScheme name="Custom 1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a:spPr>
      <a:bodyPr lIns="91440" tIns="45720" rtlCol="0" anchor="ctr"/>
      <a:lstStyle>
        <a:defPPr algn="ctr">
          <a:lnSpc>
            <a:spcPct val="85000"/>
          </a:lnSpc>
          <a:defRPr sz="2000" dirty="0">
            <a:solidFill>
              <a:prstClr val="white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rgbClr val="FFFFFF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 err="1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HP_Angle_Dark_4x3_Blue Short-1</Template>
  <TotalTime>10635</TotalTime>
  <Words>729</Words>
  <Application>Microsoft Office PowerPoint</Application>
  <PresentationFormat>On-screen Show (16:9)</PresentationFormat>
  <Paragraphs>179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HP_Angle_Dark_4x3_Blue Short-1</vt:lpstr>
      <vt:lpstr>    NonStop  in  the  Enterprise  Modernizing  with  Client  Solutions</vt:lpstr>
      <vt:lpstr>      agenda</vt:lpstr>
      <vt:lpstr>Why  Modernize ?</vt:lpstr>
      <vt:lpstr>Modernizing  Objectives</vt:lpstr>
      <vt:lpstr>“ Client  Solution “  Advantages</vt:lpstr>
      <vt:lpstr>PowerPoint Presentation</vt:lpstr>
      <vt:lpstr>Modernizing  Systems</vt:lpstr>
      <vt:lpstr>ModerniZe   -   Text  Style</vt:lpstr>
      <vt:lpstr>ModerniZe    -  Web  Page</vt:lpstr>
      <vt:lpstr>ModerniZe   -  Dashboard</vt:lpstr>
      <vt:lpstr>1.   Simplifying  Systems </vt:lpstr>
      <vt:lpstr>2.  Single  View</vt:lpstr>
      <vt:lpstr>3.  Faster  Response</vt:lpstr>
      <vt:lpstr>4.  Improve  System  Security</vt:lpstr>
      <vt:lpstr>5.  Better  Disaster  Recovery     Contingency</vt:lpstr>
      <vt:lpstr>6.  AutomatE  Processes</vt:lpstr>
      <vt:lpstr>7.  Partnering  Solutions</vt:lpstr>
      <vt:lpstr>8.  Mobile                                                                                                                                        </vt:lpstr>
      <vt:lpstr>9.  “ Enterprise  client  Solution “              </vt:lpstr>
      <vt:lpstr>Why  Standardize  ?    To Deliver  results  fast                                              +     meet  expectations </vt:lpstr>
      <vt:lpstr>Why  standardize ?     To  Reduce  Risk  and  Cost</vt:lpstr>
      <vt:lpstr>Next  Step  :  1.  Evaluate  “ CAIL “ to modernize NonStop systems </vt:lpstr>
    </vt:vector>
  </TitlesOfParts>
  <Manager>Holly Garcia</Manager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HP_Angle_Light_16x9_Purple</dc:title>
  <dc:creator>Enterprise Presentations</dc:creator>
  <dc:description>nicole.sanchez@hp.com_x000d_
(408) 655-2359</dc:description>
  <cp:lastModifiedBy>Susan</cp:lastModifiedBy>
  <cp:revision>182</cp:revision>
  <cp:lastPrinted>2011-09-27T15:17:23Z</cp:lastPrinted>
  <dcterms:created xsi:type="dcterms:W3CDTF">2010-06-30T21:41:49Z</dcterms:created>
  <dcterms:modified xsi:type="dcterms:W3CDTF">2012-11-16T16:00:39Z</dcterms:modified>
</cp:coreProperties>
</file>